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39"/>
  </p:notesMasterIdLst>
  <p:sldIdLst>
    <p:sldId id="644" r:id="rId3"/>
    <p:sldId id="692" r:id="rId4"/>
    <p:sldId id="691" r:id="rId5"/>
    <p:sldId id="645" r:id="rId6"/>
    <p:sldId id="769" r:id="rId7"/>
    <p:sldId id="757" r:id="rId8"/>
    <p:sldId id="714" r:id="rId9"/>
    <p:sldId id="715" r:id="rId10"/>
    <p:sldId id="717" r:id="rId11"/>
    <p:sldId id="719" r:id="rId12"/>
    <p:sldId id="726" r:id="rId13"/>
    <p:sldId id="727" r:id="rId14"/>
    <p:sldId id="730" r:id="rId15"/>
    <p:sldId id="734" r:id="rId16"/>
    <p:sldId id="735" r:id="rId17"/>
    <p:sldId id="751" r:id="rId18"/>
    <p:sldId id="736" r:id="rId19"/>
    <p:sldId id="737" r:id="rId20"/>
    <p:sldId id="738" r:id="rId21"/>
    <p:sldId id="740" r:id="rId22"/>
    <p:sldId id="768" r:id="rId23"/>
    <p:sldId id="765" r:id="rId24"/>
    <p:sldId id="732" r:id="rId25"/>
    <p:sldId id="761" r:id="rId26"/>
    <p:sldId id="763" r:id="rId27"/>
    <p:sldId id="779" r:id="rId28"/>
    <p:sldId id="781" r:id="rId29"/>
    <p:sldId id="780" r:id="rId30"/>
    <p:sldId id="778" r:id="rId31"/>
    <p:sldId id="767" r:id="rId32"/>
    <p:sldId id="684" r:id="rId33"/>
    <p:sldId id="775" r:id="rId34"/>
    <p:sldId id="774" r:id="rId35"/>
    <p:sldId id="752" r:id="rId36"/>
    <p:sldId id="776" r:id="rId37"/>
    <p:sldId id="742" r:id="rId3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186B18"/>
    <a:srgbClr val="78E975"/>
    <a:srgbClr val="B1EF2F"/>
    <a:srgbClr val="FFF88E"/>
    <a:srgbClr val="0AEF0B"/>
    <a:srgbClr val="FF99EA"/>
    <a:srgbClr val="FFF32B"/>
    <a:srgbClr val="2CFF19"/>
    <a:srgbClr val="E0E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-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image" Target="../media/image3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image" Target="../media/image19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image" Target="../media/image3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80DD92-41A3-CF4A-AF72-3CC7B4B2077B}" type="doc">
      <dgm:prSet loTypeId="urn:microsoft.com/office/officeart/2005/8/layout/vList2" loCatId="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033B1ACC-3201-394A-A508-1385552ABD9A}">
      <dgm:prSet custT="1"/>
      <dgm:spPr/>
      <dgm:t>
        <a:bodyPr/>
        <a:lstStyle/>
        <a:p>
          <a:pPr algn="ctr" rtl="0"/>
          <a:r>
            <a:rPr lang="zh-TW" altLang="en-US" sz="4800" b="1" dirty="0" smtClean="0"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講題</a:t>
          </a:r>
          <a:endParaRPr lang="zh-TW" altLang="en-US" sz="4800" dirty="0">
            <a:latin typeface="標楷體" panose="03000509000000000000" pitchFamily="65" charset="-120"/>
            <a:ea typeface="標楷體" panose="03000509000000000000" pitchFamily="65" charset="-120"/>
            <a:cs typeface="BiauKai"/>
          </a:endParaRPr>
        </a:p>
      </dgm:t>
    </dgm:pt>
    <dgm:pt modelId="{87E86D60-60DF-8A41-ADEF-C13C5F901889}" type="parTrans" cxnId="{6F959C46-6382-EF46-9BB3-48E3D0E16D32}">
      <dgm:prSet/>
      <dgm:spPr/>
      <dgm:t>
        <a:bodyPr/>
        <a:lstStyle/>
        <a:p>
          <a:endParaRPr lang="zh-TW" altLang="en-US"/>
        </a:p>
      </dgm:t>
    </dgm:pt>
    <dgm:pt modelId="{A5FFB422-4D2D-FC4B-B937-01C5E7AFE970}" type="sibTrans" cxnId="{6F959C46-6382-EF46-9BB3-48E3D0E16D32}">
      <dgm:prSet/>
      <dgm:spPr/>
      <dgm:t>
        <a:bodyPr/>
        <a:lstStyle/>
        <a:p>
          <a:endParaRPr lang="zh-TW" altLang="en-US"/>
        </a:p>
      </dgm:t>
    </dgm:pt>
    <dgm:pt modelId="{5167AF86-85EE-C444-AF0D-4ACA8EF96AC3}" type="pres">
      <dgm:prSet presAssocID="{2680DD92-41A3-CF4A-AF72-3CC7B4B207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3F595D6-9328-5145-B741-02E8D79AC10A}" type="pres">
      <dgm:prSet presAssocID="{033B1ACC-3201-394A-A508-1385552ABD9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8B9B3FA-E9B5-1B49-BFF7-253502B9B7B5}" type="presOf" srcId="{2680DD92-41A3-CF4A-AF72-3CC7B4B2077B}" destId="{5167AF86-85EE-C444-AF0D-4ACA8EF96AC3}" srcOrd="0" destOrd="0" presId="urn:microsoft.com/office/officeart/2005/8/layout/vList2"/>
    <dgm:cxn modelId="{6F959C46-6382-EF46-9BB3-48E3D0E16D32}" srcId="{2680DD92-41A3-CF4A-AF72-3CC7B4B2077B}" destId="{033B1ACC-3201-394A-A508-1385552ABD9A}" srcOrd="0" destOrd="0" parTransId="{87E86D60-60DF-8A41-ADEF-C13C5F901889}" sibTransId="{A5FFB422-4D2D-FC4B-B937-01C5E7AFE970}"/>
    <dgm:cxn modelId="{E4D84316-2A2E-9045-81B7-8817CA2DEB76}" type="presOf" srcId="{033B1ACC-3201-394A-A508-1385552ABD9A}" destId="{63F595D6-9328-5145-B741-02E8D79AC10A}" srcOrd="0" destOrd="0" presId="urn:microsoft.com/office/officeart/2005/8/layout/vList2"/>
    <dgm:cxn modelId="{BF38630B-1028-F24C-8C6D-07147BAB06C9}" type="presParOf" srcId="{5167AF86-85EE-C444-AF0D-4ACA8EF96AC3}" destId="{63F595D6-9328-5145-B741-02E8D79AC10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CA12EF-C9DF-C749-81F2-61340BF66541}" type="doc">
      <dgm:prSet loTypeId="urn:microsoft.com/office/officeart/2005/8/layout/chevron2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3989D4BB-D479-DD41-B28A-82C073823593}">
      <dgm:prSet phldrT="[文字]"/>
      <dgm:spPr/>
      <dgm:t>
        <a:bodyPr/>
        <a:lstStyle/>
        <a:p>
          <a:r>
            <a:rPr lang="zh-TW" altLang="en-US" dirty="0" smtClean="0"/>
            <a:t>時間</a:t>
          </a:r>
          <a:endParaRPr lang="zh-TW" altLang="en-US" dirty="0"/>
        </a:p>
      </dgm:t>
    </dgm:pt>
    <dgm:pt modelId="{353963A9-391C-5744-AC98-E3C4EC464219}" type="parTrans" cxnId="{4BE156D5-7456-3A4D-81E5-BC0D3FF5419D}">
      <dgm:prSet/>
      <dgm:spPr/>
      <dgm:t>
        <a:bodyPr/>
        <a:lstStyle/>
        <a:p>
          <a:endParaRPr lang="zh-TW" altLang="en-US"/>
        </a:p>
      </dgm:t>
    </dgm:pt>
    <dgm:pt modelId="{DDA4DDE5-6ACB-AD4D-AF3C-43970857191A}" type="sibTrans" cxnId="{4BE156D5-7456-3A4D-81E5-BC0D3FF5419D}">
      <dgm:prSet/>
      <dgm:spPr/>
      <dgm:t>
        <a:bodyPr/>
        <a:lstStyle/>
        <a:p>
          <a:endParaRPr lang="zh-TW" altLang="en-US"/>
        </a:p>
      </dgm:t>
    </dgm:pt>
    <dgm:pt modelId="{4D9E7FC2-AF0A-9441-8BD2-5B1F37D848BD}">
      <dgm:prSet phldrT="[文字]" custT="1"/>
      <dgm:spPr>
        <a:solidFill>
          <a:srgbClr val="FF99EA">
            <a:alpha val="90000"/>
          </a:srgbClr>
        </a:solidFill>
      </dgm:spPr>
      <dgm:t>
        <a:bodyPr/>
        <a:lstStyle/>
        <a:p>
          <a:r>
            <a:rPr lang="en-US" altLang="zh-TW" sz="40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2017.07.19/08.10</a:t>
          </a:r>
          <a:r>
            <a:rPr lang="zh-TW" altLang="en-US" sz="40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 </a:t>
          </a:r>
          <a:endParaRPr lang="zh-TW" altLang="en-US" sz="4000" dirty="0">
            <a:latin typeface="標楷體" panose="03000509000000000000" pitchFamily="65" charset="-120"/>
            <a:ea typeface="標楷體" panose="03000509000000000000" pitchFamily="65" charset="-120"/>
            <a:cs typeface="BiauKai"/>
          </a:endParaRPr>
        </a:p>
      </dgm:t>
    </dgm:pt>
    <dgm:pt modelId="{1A2BB14E-330E-3F41-9229-7BF167A83419}" type="parTrans" cxnId="{9368625F-230C-BE44-A35A-FE9D6A2D2946}">
      <dgm:prSet/>
      <dgm:spPr/>
      <dgm:t>
        <a:bodyPr/>
        <a:lstStyle/>
        <a:p>
          <a:endParaRPr lang="zh-TW" altLang="en-US"/>
        </a:p>
      </dgm:t>
    </dgm:pt>
    <dgm:pt modelId="{83C372A8-F278-6B4A-836E-DC017422EB50}" type="sibTrans" cxnId="{9368625F-230C-BE44-A35A-FE9D6A2D2946}">
      <dgm:prSet/>
      <dgm:spPr/>
      <dgm:t>
        <a:bodyPr/>
        <a:lstStyle/>
        <a:p>
          <a:endParaRPr lang="zh-TW" altLang="en-US"/>
        </a:p>
      </dgm:t>
    </dgm:pt>
    <dgm:pt modelId="{7E556B0B-885D-1344-9E10-114117FC1C64}">
      <dgm:prSet phldrT="[文字]"/>
      <dgm:spPr/>
      <dgm:t>
        <a:bodyPr/>
        <a:lstStyle/>
        <a:p>
          <a:r>
            <a:rPr lang="zh-TW" altLang="en-US" dirty="0" smtClean="0"/>
            <a:t>地點</a:t>
          </a:r>
          <a:endParaRPr lang="zh-TW" altLang="en-US" dirty="0"/>
        </a:p>
      </dgm:t>
    </dgm:pt>
    <dgm:pt modelId="{A7001257-4CA6-0D49-AB20-E660EECE574E}" type="parTrans" cxnId="{1DD1FC08-AD6D-5C4D-B9C1-89A716F71FA7}">
      <dgm:prSet/>
      <dgm:spPr/>
      <dgm:t>
        <a:bodyPr/>
        <a:lstStyle/>
        <a:p>
          <a:endParaRPr lang="zh-TW" altLang="en-US"/>
        </a:p>
      </dgm:t>
    </dgm:pt>
    <dgm:pt modelId="{CF1480D4-431E-304F-B71E-303B8F8D1B3F}" type="sibTrans" cxnId="{1DD1FC08-AD6D-5C4D-B9C1-89A716F71FA7}">
      <dgm:prSet/>
      <dgm:spPr/>
      <dgm:t>
        <a:bodyPr/>
        <a:lstStyle/>
        <a:p>
          <a:endParaRPr lang="zh-TW" altLang="en-US"/>
        </a:p>
      </dgm:t>
    </dgm:pt>
    <dgm:pt modelId="{0D7B1BDD-DE2B-8A42-A613-5CDE610A35AF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40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左營蓮潭會館</a:t>
          </a:r>
          <a:endParaRPr lang="zh-TW" altLang="en-US" sz="4000" b="1" dirty="0">
            <a:solidFill>
              <a:srgbClr val="0000FF"/>
            </a:solidFill>
            <a:latin typeface="標楷體" panose="03000509000000000000" pitchFamily="65" charset="-120"/>
            <a:ea typeface="標楷體" panose="03000509000000000000" pitchFamily="65" charset="-120"/>
            <a:cs typeface="BiauKai"/>
          </a:endParaRPr>
        </a:p>
      </dgm:t>
    </dgm:pt>
    <dgm:pt modelId="{CE418902-7D9D-7F47-8C25-63B5BC1AE29A}" type="parTrans" cxnId="{2373EBD2-7640-164F-AF15-69EE85BCBCA3}">
      <dgm:prSet/>
      <dgm:spPr/>
      <dgm:t>
        <a:bodyPr/>
        <a:lstStyle/>
        <a:p>
          <a:endParaRPr lang="zh-TW" altLang="en-US"/>
        </a:p>
      </dgm:t>
    </dgm:pt>
    <dgm:pt modelId="{556B6245-3CFD-4B4E-8CE3-EE0E0B549D7E}" type="sibTrans" cxnId="{2373EBD2-7640-164F-AF15-69EE85BCBCA3}">
      <dgm:prSet/>
      <dgm:spPr/>
      <dgm:t>
        <a:bodyPr/>
        <a:lstStyle/>
        <a:p>
          <a:endParaRPr lang="zh-TW" altLang="en-US"/>
        </a:p>
      </dgm:t>
    </dgm:pt>
    <dgm:pt modelId="{0E1DD3B4-CD84-BD40-903D-BC3E82BC0ACC}">
      <dgm:prSet phldrT="[文字]"/>
      <dgm:spPr/>
      <dgm:t>
        <a:bodyPr/>
        <a:lstStyle/>
        <a:p>
          <a:r>
            <a:rPr lang="zh-TW" altLang="en-US" dirty="0" smtClean="0"/>
            <a:t>講師</a:t>
          </a:r>
          <a:endParaRPr lang="zh-TW" altLang="en-US" dirty="0"/>
        </a:p>
      </dgm:t>
    </dgm:pt>
    <dgm:pt modelId="{883F95E2-9151-7C4A-80C9-1527A4E97AD0}" type="parTrans" cxnId="{AA8E7B68-59CA-7A4D-A306-B9A319AB289E}">
      <dgm:prSet/>
      <dgm:spPr/>
      <dgm:t>
        <a:bodyPr/>
        <a:lstStyle/>
        <a:p>
          <a:endParaRPr lang="zh-TW" altLang="en-US"/>
        </a:p>
      </dgm:t>
    </dgm:pt>
    <dgm:pt modelId="{7967E194-A2E5-F642-A472-CDECBFEEA3A8}" type="sibTrans" cxnId="{AA8E7B68-59CA-7A4D-A306-B9A319AB289E}">
      <dgm:prSet/>
      <dgm:spPr/>
      <dgm:t>
        <a:bodyPr/>
        <a:lstStyle/>
        <a:p>
          <a:endParaRPr lang="zh-TW" altLang="en-US"/>
        </a:p>
      </dgm:t>
    </dgm:pt>
    <dgm:pt modelId="{391672EA-00C3-C143-AE77-D948BB56CB0A}">
      <dgm:prSet phldrT="[文字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zh-TW" altLang="en-US" sz="40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張緒中博士</a:t>
          </a:r>
          <a:endParaRPr lang="zh-TW" altLang="en-US" sz="4000" b="1" dirty="0">
            <a:latin typeface="標楷體" panose="03000509000000000000" pitchFamily="65" charset="-120"/>
            <a:ea typeface="標楷體" panose="03000509000000000000" pitchFamily="65" charset="-120"/>
            <a:cs typeface="BiauKai"/>
          </a:endParaRPr>
        </a:p>
      </dgm:t>
    </dgm:pt>
    <dgm:pt modelId="{04F0A8FE-46AB-6A42-AD2F-C726094DBCF5}" type="sibTrans" cxnId="{C8467783-666B-5F49-B197-85D38208232F}">
      <dgm:prSet/>
      <dgm:spPr/>
      <dgm:t>
        <a:bodyPr/>
        <a:lstStyle/>
        <a:p>
          <a:endParaRPr lang="zh-TW" altLang="en-US"/>
        </a:p>
      </dgm:t>
    </dgm:pt>
    <dgm:pt modelId="{6BEA1C55-64A8-714D-9517-D41931677574}" type="parTrans" cxnId="{C8467783-666B-5F49-B197-85D38208232F}">
      <dgm:prSet/>
      <dgm:spPr/>
      <dgm:t>
        <a:bodyPr/>
        <a:lstStyle/>
        <a:p>
          <a:endParaRPr lang="zh-TW" altLang="en-US"/>
        </a:p>
      </dgm:t>
    </dgm:pt>
    <dgm:pt modelId="{F5EEEE31-CFFE-C54F-8201-1E1B1624FBAF}" type="pres">
      <dgm:prSet presAssocID="{0ECA12EF-C9DF-C749-81F2-61340BF6654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BE2C56F-F254-3247-BEE0-CF7D0BEA5D2B}" type="pres">
      <dgm:prSet presAssocID="{3989D4BB-D479-DD41-B28A-82C073823593}" presName="composite" presStyleCnt="0"/>
      <dgm:spPr/>
    </dgm:pt>
    <dgm:pt modelId="{4DC6F792-0CB5-EB40-8814-032B21AA28A7}" type="pres">
      <dgm:prSet presAssocID="{3989D4BB-D479-DD41-B28A-82C07382359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2C9B64-30FE-144E-A4E5-0EAF1A509AB9}" type="pres">
      <dgm:prSet presAssocID="{3989D4BB-D479-DD41-B28A-82C07382359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9222A0-A18C-304F-BE8B-14436188122B}" type="pres">
      <dgm:prSet presAssocID="{DDA4DDE5-6ACB-AD4D-AF3C-43970857191A}" presName="sp" presStyleCnt="0"/>
      <dgm:spPr/>
    </dgm:pt>
    <dgm:pt modelId="{F42FF9B5-1A03-B448-A044-63DA5C3792F7}" type="pres">
      <dgm:prSet presAssocID="{7E556B0B-885D-1344-9E10-114117FC1C64}" presName="composite" presStyleCnt="0"/>
      <dgm:spPr/>
    </dgm:pt>
    <dgm:pt modelId="{458C8D4B-33B7-944C-8664-05A5D6F3F2C2}" type="pres">
      <dgm:prSet presAssocID="{7E556B0B-885D-1344-9E10-114117FC1C6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3F0F8B-3251-5843-AE5E-197BC2B0B81C}" type="pres">
      <dgm:prSet presAssocID="{7E556B0B-885D-1344-9E10-114117FC1C6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1111D6-55A7-E242-830A-9D9D9363E108}" type="pres">
      <dgm:prSet presAssocID="{CF1480D4-431E-304F-B71E-303B8F8D1B3F}" presName="sp" presStyleCnt="0"/>
      <dgm:spPr/>
    </dgm:pt>
    <dgm:pt modelId="{35E27C93-EAAC-6347-8655-9DEE1C460293}" type="pres">
      <dgm:prSet presAssocID="{0E1DD3B4-CD84-BD40-903D-BC3E82BC0ACC}" presName="composite" presStyleCnt="0"/>
      <dgm:spPr/>
    </dgm:pt>
    <dgm:pt modelId="{DF57DDC3-E8FF-6145-9DC9-F7596F5FE3CA}" type="pres">
      <dgm:prSet presAssocID="{0E1DD3B4-CD84-BD40-903D-BC3E82BC0AC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C17F23-C247-7F4A-B3C8-6558FC554F5B}" type="pres">
      <dgm:prSet presAssocID="{0E1DD3B4-CD84-BD40-903D-BC3E82BC0AC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89E95C5-DA18-EC42-BAF4-7933A10D972B}" type="presOf" srcId="{391672EA-00C3-C143-AE77-D948BB56CB0A}" destId="{7CC17F23-C247-7F4A-B3C8-6558FC554F5B}" srcOrd="0" destOrd="0" presId="urn:microsoft.com/office/officeart/2005/8/layout/chevron2"/>
    <dgm:cxn modelId="{2373EBD2-7640-164F-AF15-69EE85BCBCA3}" srcId="{7E556B0B-885D-1344-9E10-114117FC1C64}" destId="{0D7B1BDD-DE2B-8A42-A613-5CDE610A35AF}" srcOrd="0" destOrd="0" parTransId="{CE418902-7D9D-7F47-8C25-63B5BC1AE29A}" sibTransId="{556B6245-3CFD-4B4E-8CE3-EE0E0B549D7E}"/>
    <dgm:cxn modelId="{B468A8FA-C26B-4F44-9C4E-708E10DFAB7E}" type="presOf" srcId="{0ECA12EF-C9DF-C749-81F2-61340BF66541}" destId="{F5EEEE31-CFFE-C54F-8201-1E1B1624FBAF}" srcOrd="0" destOrd="0" presId="urn:microsoft.com/office/officeart/2005/8/layout/chevron2"/>
    <dgm:cxn modelId="{AA8E7B68-59CA-7A4D-A306-B9A319AB289E}" srcId="{0ECA12EF-C9DF-C749-81F2-61340BF66541}" destId="{0E1DD3B4-CD84-BD40-903D-BC3E82BC0ACC}" srcOrd="2" destOrd="0" parTransId="{883F95E2-9151-7C4A-80C9-1527A4E97AD0}" sibTransId="{7967E194-A2E5-F642-A472-CDECBFEEA3A8}"/>
    <dgm:cxn modelId="{F8F05965-DB3A-5B4B-9A35-5864542AB79D}" type="presOf" srcId="{0E1DD3B4-CD84-BD40-903D-BC3E82BC0ACC}" destId="{DF57DDC3-E8FF-6145-9DC9-F7596F5FE3CA}" srcOrd="0" destOrd="0" presId="urn:microsoft.com/office/officeart/2005/8/layout/chevron2"/>
    <dgm:cxn modelId="{DEFDC714-9034-BB46-987E-5C4D47849558}" type="presOf" srcId="{4D9E7FC2-AF0A-9441-8BD2-5B1F37D848BD}" destId="{012C9B64-30FE-144E-A4E5-0EAF1A509AB9}" srcOrd="0" destOrd="0" presId="urn:microsoft.com/office/officeart/2005/8/layout/chevron2"/>
    <dgm:cxn modelId="{774858D7-1716-2240-BB30-4BA066AE334B}" type="presOf" srcId="{3989D4BB-D479-DD41-B28A-82C073823593}" destId="{4DC6F792-0CB5-EB40-8814-032B21AA28A7}" srcOrd="0" destOrd="0" presId="urn:microsoft.com/office/officeart/2005/8/layout/chevron2"/>
    <dgm:cxn modelId="{5DDA0724-5B2A-FF43-AB49-B4BD20761C5B}" type="presOf" srcId="{0D7B1BDD-DE2B-8A42-A613-5CDE610A35AF}" destId="{DB3F0F8B-3251-5843-AE5E-197BC2B0B81C}" srcOrd="0" destOrd="0" presId="urn:microsoft.com/office/officeart/2005/8/layout/chevron2"/>
    <dgm:cxn modelId="{1DD1FC08-AD6D-5C4D-B9C1-89A716F71FA7}" srcId="{0ECA12EF-C9DF-C749-81F2-61340BF66541}" destId="{7E556B0B-885D-1344-9E10-114117FC1C64}" srcOrd="1" destOrd="0" parTransId="{A7001257-4CA6-0D49-AB20-E660EECE574E}" sibTransId="{CF1480D4-431E-304F-B71E-303B8F8D1B3F}"/>
    <dgm:cxn modelId="{C8467783-666B-5F49-B197-85D38208232F}" srcId="{0E1DD3B4-CD84-BD40-903D-BC3E82BC0ACC}" destId="{391672EA-00C3-C143-AE77-D948BB56CB0A}" srcOrd="0" destOrd="0" parTransId="{6BEA1C55-64A8-714D-9517-D41931677574}" sibTransId="{04F0A8FE-46AB-6A42-AD2F-C726094DBCF5}"/>
    <dgm:cxn modelId="{CCBE5837-B1BA-1C4A-8A57-3BD86F3A92B1}" type="presOf" srcId="{7E556B0B-885D-1344-9E10-114117FC1C64}" destId="{458C8D4B-33B7-944C-8664-05A5D6F3F2C2}" srcOrd="0" destOrd="0" presId="urn:microsoft.com/office/officeart/2005/8/layout/chevron2"/>
    <dgm:cxn modelId="{4BE156D5-7456-3A4D-81E5-BC0D3FF5419D}" srcId="{0ECA12EF-C9DF-C749-81F2-61340BF66541}" destId="{3989D4BB-D479-DD41-B28A-82C073823593}" srcOrd="0" destOrd="0" parTransId="{353963A9-391C-5744-AC98-E3C4EC464219}" sibTransId="{DDA4DDE5-6ACB-AD4D-AF3C-43970857191A}"/>
    <dgm:cxn modelId="{9368625F-230C-BE44-A35A-FE9D6A2D2946}" srcId="{3989D4BB-D479-DD41-B28A-82C073823593}" destId="{4D9E7FC2-AF0A-9441-8BD2-5B1F37D848BD}" srcOrd="0" destOrd="0" parTransId="{1A2BB14E-330E-3F41-9229-7BF167A83419}" sibTransId="{83C372A8-F278-6B4A-836E-DC017422EB50}"/>
    <dgm:cxn modelId="{8C0493C0-5C19-534B-9212-7A7C151639D2}" type="presParOf" srcId="{F5EEEE31-CFFE-C54F-8201-1E1B1624FBAF}" destId="{6BE2C56F-F254-3247-BEE0-CF7D0BEA5D2B}" srcOrd="0" destOrd="0" presId="urn:microsoft.com/office/officeart/2005/8/layout/chevron2"/>
    <dgm:cxn modelId="{DDBA7EEF-FBC1-C64C-ABD7-5C024FFF8880}" type="presParOf" srcId="{6BE2C56F-F254-3247-BEE0-CF7D0BEA5D2B}" destId="{4DC6F792-0CB5-EB40-8814-032B21AA28A7}" srcOrd="0" destOrd="0" presId="urn:microsoft.com/office/officeart/2005/8/layout/chevron2"/>
    <dgm:cxn modelId="{DD62D165-0421-5C42-A84E-F81486DDD76A}" type="presParOf" srcId="{6BE2C56F-F254-3247-BEE0-CF7D0BEA5D2B}" destId="{012C9B64-30FE-144E-A4E5-0EAF1A509AB9}" srcOrd="1" destOrd="0" presId="urn:microsoft.com/office/officeart/2005/8/layout/chevron2"/>
    <dgm:cxn modelId="{685D7E71-CC3A-AB4F-B25C-933901F8A003}" type="presParOf" srcId="{F5EEEE31-CFFE-C54F-8201-1E1B1624FBAF}" destId="{C29222A0-A18C-304F-BE8B-14436188122B}" srcOrd="1" destOrd="0" presId="urn:microsoft.com/office/officeart/2005/8/layout/chevron2"/>
    <dgm:cxn modelId="{97C18BDA-5385-FE4F-ABF1-56F5C7AD5D11}" type="presParOf" srcId="{F5EEEE31-CFFE-C54F-8201-1E1B1624FBAF}" destId="{F42FF9B5-1A03-B448-A044-63DA5C3792F7}" srcOrd="2" destOrd="0" presId="urn:microsoft.com/office/officeart/2005/8/layout/chevron2"/>
    <dgm:cxn modelId="{DF78ED02-9B22-B247-B0B4-3A5814A37362}" type="presParOf" srcId="{F42FF9B5-1A03-B448-A044-63DA5C3792F7}" destId="{458C8D4B-33B7-944C-8664-05A5D6F3F2C2}" srcOrd="0" destOrd="0" presId="urn:microsoft.com/office/officeart/2005/8/layout/chevron2"/>
    <dgm:cxn modelId="{1450EC8F-A556-3B4E-924B-9A684E49167C}" type="presParOf" srcId="{F42FF9B5-1A03-B448-A044-63DA5C3792F7}" destId="{DB3F0F8B-3251-5843-AE5E-197BC2B0B81C}" srcOrd="1" destOrd="0" presId="urn:microsoft.com/office/officeart/2005/8/layout/chevron2"/>
    <dgm:cxn modelId="{27267536-897E-7348-A30D-A9D6C39B2B77}" type="presParOf" srcId="{F5EEEE31-CFFE-C54F-8201-1E1B1624FBAF}" destId="{191111D6-55A7-E242-830A-9D9D9363E108}" srcOrd="3" destOrd="0" presId="urn:microsoft.com/office/officeart/2005/8/layout/chevron2"/>
    <dgm:cxn modelId="{69FCC505-D3A1-CD45-8037-420142D6400F}" type="presParOf" srcId="{F5EEEE31-CFFE-C54F-8201-1E1B1624FBAF}" destId="{35E27C93-EAAC-6347-8655-9DEE1C460293}" srcOrd="4" destOrd="0" presId="urn:microsoft.com/office/officeart/2005/8/layout/chevron2"/>
    <dgm:cxn modelId="{5047C275-313F-6D49-A4DD-0755D3D84B15}" type="presParOf" srcId="{35E27C93-EAAC-6347-8655-9DEE1C460293}" destId="{DF57DDC3-E8FF-6145-9DC9-F7596F5FE3CA}" srcOrd="0" destOrd="0" presId="urn:microsoft.com/office/officeart/2005/8/layout/chevron2"/>
    <dgm:cxn modelId="{BC9BE5F6-A85A-6942-8E8C-B872951D717D}" type="presParOf" srcId="{35E27C93-EAAC-6347-8655-9DEE1C460293}" destId="{7CC17F23-C247-7F4A-B3C8-6558FC554F5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52AC08-1D8E-C14F-B09F-B840C87F396E}" type="doc">
      <dgm:prSet loTypeId="urn:microsoft.com/office/officeart/2005/8/layout/vList2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0335BA84-2694-4D40-BE78-94E1BE31DDA5}">
      <dgm:prSet/>
      <dgm:spPr/>
      <dgm:t>
        <a:bodyPr/>
        <a:lstStyle/>
        <a:p>
          <a:pPr algn="ctr"/>
          <a:r>
            <a:rPr lang="en-US" altLang="zh-TW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30</a:t>
          </a:r>
          <a:r>
            <a:rPr lang="zh-TW" altLang="en-US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年</a:t>
          </a:r>
          <a:r>
            <a:rPr lang="en-US" altLang="zh-TW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!</a:t>
          </a:r>
          <a:r>
            <a:rPr lang="zh-TW" altLang="en-US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高雄電信員工爭什麼？</a:t>
          </a:r>
          <a:endParaRPr lang="zh-TW" altLang="en-US" b="1" dirty="0">
            <a:solidFill>
              <a:srgbClr val="0000FF"/>
            </a:solidFill>
            <a:latin typeface="標楷體" panose="03000509000000000000" pitchFamily="65" charset="-120"/>
            <a:ea typeface="標楷體" panose="03000509000000000000" pitchFamily="65" charset="-120"/>
            <a:cs typeface="BiauKai"/>
          </a:endParaRPr>
        </a:p>
      </dgm:t>
    </dgm:pt>
    <dgm:pt modelId="{C3332528-3012-8249-B483-64176AFB8699}" type="parTrans" cxnId="{DCEC0480-2527-F244-946E-72AE63AA4646}">
      <dgm:prSet/>
      <dgm:spPr/>
      <dgm:t>
        <a:bodyPr/>
        <a:lstStyle/>
        <a:p>
          <a:endParaRPr lang="zh-TW" altLang="en-US"/>
        </a:p>
      </dgm:t>
    </dgm:pt>
    <dgm:pt modelId="{A872FA93-F8F1-3842-B6EC-BF5CFB6C1886}" type="sibTrans" cxnId="{DCEC0480-2527-F244-946E-72AE63AA4646}">
      <dgm:prSet/>
      <dgm:spPr/>
      <dgm:t>
        <a:bodyPr/>
        <a:lstStyle/>
        <a:p>
          <a:endParaRPr lang="zh-TW" altLang="en-US"/>
        </a:p>
      </dgm:t>
    </dgm:pt>
    <dgm:pt modelId="{0C64C556-C513-9D47-B18C-45E635385AF8}" type="pres">
      <dgm:prSet presAssocID="{8352AC08-1D8E-C14F-B09F-B840C87F39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90A3685-D5A1-7A42-9930-86AA31652ACC}" type="pres">
      <dgm:prSet presAssocID="{0335BA84-2694-4D40-BE78-94E1BE31DDA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67D32E4-4DB0-6848-9FB1-EF633658647A}" type="presOf" srcId="{8352AC08-1D8E-C14F-B09F-B840C87F396E}" destId="{0C64C556-C513-9D47-B18C-45E635385AF8}" srcOrd="0" destOrd="0" presId="urn:microsoft.com/office/officeart/2005/8/layout/vList2"/>
    <dgm:cxn modelId="{DCEC0480-2527-F244-946E-72AE63AA4646}" srcId="{8352AC08-1D8E-C14F-B09F-B840C87F396E}" destId="{0335BA84-2694-4D40-BE78-94E1BE31DDA5}" srcOrd="0" destOrd="0" parTransId="{C3332528-3012-8249-B483-64176AFB8699}" sibTransId="{A872FA93-F8F1-3842-B6EC-BF5CFB6C1886}"/>
    <dgm:cxn modelId="{DD22DEE2-FD32-CE49-A1D0-DC127550782D}" type="presOf" srcId="{0335BA84-2694-4D40-BE78-94E1BE31DDA5}" destId="{C90A3685-D5A1-7A42-9930-86AA31652ACC}" srcOrd="0" destOrd="0" presId="urn:microsoft.com/office/officeart/2005/8/layout/vList2"/>
    <dgm:cxn modelId="{3D4FA159-98CF-D149-94AF-967C1C98F2B9}" type="presParOf" srcId="{0C64C556-C513-9D47-B18C-45E635385AF8}" destId="{C90A3685-D5A1-7A42-9930-86AA31652A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02D18C-B857-494D-B944-C490E8F295FA}" type="doc">
      <dgm:prSet loTypeId="urn:microsoft.com/office/officeart/2005/8/layout/vList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470D679-40DB-5442-BD41-3FEFBC83324A}">
      <dgm:prSet phldrT="[文字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高雄市獨立總工會理事長</a:t>
          </a:r>
        </a:p>
        <a:p>
          <a:r>
            <a:rPr lang="zh-TW" altLang="en-US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台灣工會監督企業社會責人大聯盟召集人</a:t>
          </a:r>
          <a:endParaRPr lang="zh-TW" altLang="en-US" b="1" dirty="0">
            <a:solidFill>
              <a:srgbClr val="0000FF"/>
            </a:solidFill>
            <a:latin typeface="標楷體" panose="03000509000000000000" pitchFamily="65" charset="-120"/>
            <a:ea typeface="標楷體" panose="03000509000000000000" pitchFamily="65" charset="-120"/>
            <a:cs typeface="BiauKai"/>
          </a:endParaRPr>
        </a:p>
      </dgm:t>
    </dgm:pt>
    <dgm:pt modelId="{3E5724F8-323F-6741-A51D-5F9DAB67D294}" type="parTrans" cxnId="{B843D61B-9295-1047-AD99-90B6E79F44D2}">
      <dgm:prSet/>
      <dgm:spPr/>
      <dgm:t>
        <a:bodyPr/>
        <a:lstStyle/>
        <a:p>
          <a:endParaRPr lang="zh-TW" altLang="en-US"/>
        </a:p>
      </dgm:t>
    </dgm:pt>
    <dgm:pt modelId="{5A2C9D4B-BDA7-324E-A8D3-62DA6C2812E2}" type="sibTrans" cxnId="{B843D61B-9295-1047-AD99-90B6E79F44D2}">
      <dgm:prSet/>
      <dgm:spPr/>
      <dgm:t>
        <a:bodyPr/>
        <a:lstStyle/>
        <a:p>
          <a:endParaRPr lang="zh-TW" altLang="en-US"/>
        </a:p>
      </dgm:t>
    </dgm:pt>
    <dgm:pt modelId="{5D161801-C6D8-2544-B3C0-760042378940}">
      <dgm:prSet phldrT="[文字]"/>
      <dgm:spPr>
        <a:solidFill>
          <a:srgbClr val="FFFF00"/>
        </a:solidFill>
      </dgm:spPr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台灣通信網路產業工會理事長</a:t>
          </a:r>
        </a:p>
        <a:p>
          <a:r>
            <a:rPr lang="zh-TW" altLang="en-US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中華電信台灣南區分公司企業工會理事長</a:t>
          </a:r>
          <a:endParaRPr lang="zh-TW" altLang="en-US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BiauKai"/>
          </a:endParaRPr>
        </a:p>
      </dgm:t>
    </dgm:pt>
    <dgm:pt modelId="{3372ED9D-31FC-484E-8105-739D0DB2846A}" type="parTrans" cxnId="{03C97D32-00F0-C34E-9AB7-CC5C0F6BADD7}">
      <dgm:prSet/>
      <dgm:spPr/>
      <dgm:t>
        <a:bodyPr/>
        <a:lstStyle/>
        <a:p>
          <a:endParaRPr lang="zh-TW" altLang="en-US"/>
        </a:p>
      </dgm:t>
    </dgm:pt>
    <dgm:pt modelId="{7387FB3C-16E0-394B-946E-2FCE00947642}" type="sibTrans" cxnId="{03C97D32-00F0-C34E-9AB7-CC5C0F6BADD7}">
      <dgm:prSet/>
      <dgm:spPr/>
      <dgm:t>
        <a:bodyPr/>
        <a:lstStyle/>
        <a:p>
          <a:endParaRPr lang="zh-TW" altLang="en-US"/>
        </a:p>
      </dgm:t>
    </dgm:pt>
    <dgm:pt modelId="{AECCA2D8-2CF6-D149-A2DA-92B09FC84491}">
      <dgm:prSet phldrT="[文字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zh-TW" altLang="en-US" sz="3200" b="1" dirty="0" smtClean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國立中山大學公事所兼任助理教授</a:t>
          </a:r>
        </a:p>
      </dgm:t>
    </dgm:pt>
    <dgm:pt modelId="{194489A4-D656-4A4E-BF33-3E932CDC76E9}" type="parTrans" cxnId="{0C422C44-4F11-B84B-B346-8D4F419FDF07}">
      <dgm:prSet/>
      <dgm:spPr/>
      <dgm:t>
        <a:bodyPr/>
        <a:lstStyle/>
        <a:p>
          <a:endParaRPr lang="zh-TW" altLang="en-US"/>
        </a:p>
      </dgm:t>
    </dgm:pt>
    <dgm:pt modelId="{6A5E33FC-4D97-EC4F-AD4A-93AF46C1C4DD}" type="sibTrans" cxnId="{0C422C44-4F11-B84B-B346-8D4F419FDF07}">
      <dgm:prSet/>
      <dgm:spPr/>
      <dgm:t>
        <a:bodyPr/>
        <a:lstStyle/>
        <a:p>
          <a:endParaRPr lang="zh-TW" altLang="en-US"/>
        </a:p>
      </dgm:t>
    </dgm:pt>
    <dgm:pt modelId="{586533B4-62EE-7A45-A3C7-46DDFDAB6095}" type="pres">
      <dgm:prSet presAssocID="{CB02D18C-B857-494D-B944-C490E8F295F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A2D8BA-558E-AD4B-9C94-7CF5571D1859}" type="pres">
      <dgm:prSet presAssocID="{8470D679-40DB-5442-BD41-3FEFBC83324A}" presName="comp" presStyleCnt="0"/>
      <dgm:spPr/>
    </dgm:pt>
    <dgm:pt modelId="{EC4A74C7-31B4-B74E-8EC7-209CEA94D1AB}" type="pres">
      <dgm:prSet presAssocID="{8470D679-40DB-5442-BD41-3FEFBC83324A}" presName="box" presStyleLbl="node1" presStyleIdx="0" presStyleCnt="3"/>
      <dgm:spPr/>
      <dgm:t>
        <a:bodyPr/>
        <a:lstStyle/>
        <a:p>
          <a:endParaRPr lang="zh-TW" altLang="en-US"/>
        </a:p>
      </dgm:t>
    </dgm:pt>
    <dgm:pt modelId="{626F30DF-1466-1C49-80FA-83F022EC4DF7}" type="pres">
      <dgm:prSet presAssocID="{8470D679-40DB-5442-BD41-3FEFBC83324A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zh-TW" altLang="en-US"/>
        </a:p>
      </dgm:t>
    </dgm:pt>
    <dgm:pt modelId="{5A2D2683-7C07-0143-A67B-9D181A1F7A2B}" type="pres">
      <dgm:prSet presAssocID="{8470D679-40DB-5442-BD41-3FEFBC83324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4E2CF8-E842-E249-8679-8EB3E4E1EDCC}" type="pres">
      <dgm:prSet presAssocID="{5A2C9D4B-BDA7-324E-A8D3-62DA6C2812E2}" presName="spacer" presStyleCnt="0"/>
      <dgm:spPr/>
    </dgm:pt>
    <dgm:pt modelId="{10E923CF-1CBE-5941-9226-7E637A53C9FE}" type="pres">
      <dgm:prSet presAssocID="{5D161801-C6D8-2544-B3C0-760042378940}" presName="comp" presStyleCnt="0"/>
      <dgm:spPr/>
    </dgm:pt>
    <dgm:pt modelId="{DA669DDD-FECA-484A-B2DC-64BFB76E4D0D}" type="pres">
      <dgm:prSet presAssocID="{5D161801-C6D8-2544-B3C0-760042378940}" presName="box" presStyleLbl="node1" presStyleIdx="1" presStyleCnt="3"/>
      <dgm:spPr/>
      <dgm:t>
        <a:bodyPr/>
        <a:lstStyle/>
        <a:p>
          <a:endParaRPr lang="zh-TW" altLang="en-US"/>
        </a:p>
      </dgm:t>
    </dgm:pt>
    <dgm:pt modelId="{1CCCD91D-0080-CA4A-A6E0-1C14C591B649}" type="pres">
      <dgm:prSet presAssocID="{5D161801-C6D8-2544-B3C0-760042378940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</dgm:spPr>
      <dgm:t>
        <a:bodyPr/>
        <a:lstStyle/>
        <a:p>
          <a:endParaRPr lang="zh-TW" altLang="en-US"/>
        </a:p>
      </dgm:t>
    </dgm:pt>
    <dgm:pt modelId="{FD304664-4C23-364A-86EB-254CABA268CE}" type="pres">
      <dgm:prSet presAssocID="{5D161801-C6D8-2544-B3C0-76004237894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4E59-BCD9-C14D-9FBB-49E35247D0FC}" type="pres">
      <dgm:prSet presAssocID="{7387FB3C-16E0-394B-946E-2FCE00947642}" presName="spacer" presStyleCnt="0"/>
      <dgm:spPr/>
    </dgm:pt>
    <dgm:pt modelId="{267D1DF1-DCFE-D741-9192-CEDA4AD51147}" type="pres">
      <dgm:prSet presAssocID="{AECCA2D8-2CF6-D149-A2DA-92B09FC84491}" presName="comp" presStyleCnt="0"/>
      <dgm:spPr/>
    </dgm:pt>
    <dgm:pt modelId="{3C51DEB0-1186-7D4B-8CD7-4BAC8CDFB40A}" type="pres">
      <dgm:prSet presAssocID="{AECCA2D8-2CF6-D149-A2DA-92B09FC84491}" presName="box" presStyleLbl="node1" presStyleIdx="2" presStyleCnt="3" custLinFactNeighborX="126" custLinFactNeighborY="-1079"/>
      <dgm:spPr/>
      <dgm:t>
        <a:bodyPr/>
        <a:lstStyle/>
        <a:p>
          <a:endParaRPr lang="zh-TW" altLang="en-US"/>
        </a:p>
      </dgm:t>
    </dgm:pt>
    <dgm:pt modelId="{1E3400DE-9325-4541-A39A-02D315830E70}" type="pres">
      <dgm:prSet presAssocID="{AECCA2D8-2CF6-D149-A2DA-92B09FC84491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zh-TW" altLang="en-US"/>
        </a:p>
      </dgm:t>
    </dgm:pt>
    <dgm:pt modelId="{FC4FA273-C775-C34C-8EE3-DC27EEBD334D}" type="pres">
      <dgm:prSet presAssocID="{AECCA2D8-2CF6-D149-A2DA-92B09FC8449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5E6A90A-CC45-8041-AC24-D240C4785642}" type="presOf" srcId="{CB02D18C-B857-494D-B944-C490E8F295FA}" destId="{586533B4-62EE-7A45-A3C7-46DDFDAB6095}" srcOrd="0" destOrd="0" presId="urn:microsoft.com/office/officeart/2005/8/layout/vList4"/>
    <dgm:cxn modelId="{F3096F52-D396-0E4D-93EC-95261584BFF5}" type="presOf" srcId="{5D161801-C6D8-2544-B3C0-760042378940}" destId="{DA669DDD-FECA-484A-B2DC-64BFB76E4D0D}" srcOrd="0" destOrd="0" presId="urn:microsoft.com/office/officeart/2005/8/layout/vList4"/>
    <dgm:cxn modelId="{0C422C44-4F11-B84B-B346-8D4F419FDF07}" srcId="{CB02D18C-B857-494D-B944-C490E8F295FA}" destId="{AECCA2D8-2CF6-D149-A2DA-92B09FC84491}" srcOrd="2" destOrd="0" parTransId="{194489A4-D656-4A4E-BF33-3E932CDC76E9}" sibTransId="{6A5E33FC-4D97-EC4F-AD4A-93AF46C1C4DD}"/>
    <dgm:cxn modelId="{03C97D32-00F0-C34E-9AB7-CC5C0F6BADD7}" srcId="{CB02D18C-B857-494D-B944-C490E8F295FA}" destId="{5D161801-C6D8-2544-B3C0-760042378940}" srcOrd="1" destOrd="0" parTransId="{3372ED9D-31FC-484E-8105-739D0DB2846A}" sibTransId="{7387FB3C-16E0-394B-946E-2FCE00947642}"/>
    <dgm:cxn modelId="{BCCB67EF-2D8F-C042-9976-B55550C65472}" type="presOf" srcId="{8470D679-40DB-5442-BD41-3FEFBC83324A}" destId="{EC4A74C7-31B4-B74E-8EC7-209CEA94D1AB}" srcOrd="0" destOrd="0" presId="urn:microsoft.com/office/officeart/2005/8/layout/vList4"/>
    <dgm:cxn modelId="{B843D61B-9295-1047-AD99-90B6E79F44D2}" srcId="{CB02D18C-B857-494D-B944-C490E8F295FA}" destId="{8470D679-40DB-5442-BD41-3FEFBC83324A}" srcOrd="0" destOrd="0" parTransId="{3E5724F8-323F-6741-A51D-5F9DAB67D294}" sibTransId="{5A2C9D4B-BDA7-324E-A8D3-62DA6C2812E2}"/>
    <dgm:cxn modelId="{13D04B67-407F-9C47-ABE8-DE552A1ECAE7}" type="presOf" srcId="{5D161801-C6D8-2544-B3C0-760042378940}" destId="{FD304664-4C23-364A-86EB-254CABA268CE}" srcOrd="1" destOrd="0" presId="urn:microsoft.com/office/officeart/2005/8/layout/vList4"/>
    <dgm:cxn modelId="{F68D95E6-E0DF-BC4C-B36C-CAF974E5D54D}" type="presOf" srcId="{AECCA2D8-2CF6-D149-A2DA-92B09FC84491}" destId="{FC4FA273-C775-C34C-8EE3-DC27EEBD334D}" srcOrd="1" destOrd="0" presId="urn:microsoft.com/office/officeart/2005/8/layout/vList4"/>
    <dgm:cxn modelId="{74DA3AA3-A206-4447-91C4-4A0B36BCEBB2}" type="presOf" srcId="{AECCA2D8-2CF6-D149-A2DA-92B09FC84491}" destId="{3C51DEB0-1186-7D4B-8CD7-4BAC8CDFB40A}" srcOrd="0" destOrd="0" presId="urn:microsoft.com/office/officeart/2005/8/layout/vList4"/>
    <dgm:cxn modelId="{0585138C-EA7A-4641-B3A5-15FD9267E378}" type="presOf" srcId="{8470D679-40DB-5442-BD41-3FEFBC83324A}" destId="{5A2D2683-7C07-0143-A67B-9D181A1F7A2B}" srcOrd="1" destOrd="0" presId="urn:microsoft.com/office/officeart/2005/8/layout/vList4"/>
    <dgm:cxn modelId="{B1712CAF-99A1-E740-9FA1-E1C712195CF0}" type="presParOf" srcId="{586533B4-62EE-7A45-A3C7-46DDFDAB6095}" destId="{9CA2D8BA-558E-AD4B-9C94-7CF5571D1859}" srcOrd="0" destOrd="0" presId="urn:microsoft.com/office/officeart/2005/8/layout/vList4"/>
    <dgm:cxn modelId="{49EE235A-7362-B942-A68D-6B24BE0C14E1}" type="presParOf" srcId="{9CA2D8BA-558E-AD4B-9C94-7CF5571D1859}" destId="{EC4A74C7-31B4-B74E-8EC7-209CEA94D1AB}" srcOrd="0" destOrd="0" presId="urn:microsoft.com/office/officeart/2005/8/layout/vList4"/>
    <dgm:cxn modelId="{21A2F6F3-DDCD-3247-9322-5CE179982D52}" type="presParOf" srcId="{9CA2D8BA-558E-AD4B-9C94-7CF5571D1859}" destId="{626F30DF-1466-1C49-80FA-83F022EC4DF7}" srcOrd="1" destOrd="0" presId="urn:microsoft.com/office/officeart/2005/8/layout/vList4"/>
    <dgm:cxn modelId="{61EB629D-0847-DA47-BA5F-110A5AC8C51A}" type="presParOf" srcId="{9CA2D8BA-558E-AD4B-9C94-7CF5571D1859}" destId="{5A2D2683-7C07-0143-A67B-9D181A1F7A2B}" srcOrd="2" destOrd="0" presId="urn:microsoft.com/office/officeart/2005/8/layout/vList4"/>
    <dgm:cxn modelId="{F8B14755-DA29-3543-A973-B00A5B95296B}" type="presParOf" srcId="{586533B4-62EE-7A45-A3C7-46DDFDAB6095}" destId="{804E2CF8-E842-E249-8679-8EB3E4E1EDCC}" srcOrd="1" destOrd="0" presId="urn:microsoft.com/office/officeart/2005/8/layout/vList4"/>
    <dgm:cxn modelId="{DE675F25-BB5B-D542-B86D-BF3DBA3E133B}" type="presParOf" srcId="{586533B4-62EE-7A45-A3C7-46DDFDAB6095}" destId="{10E923CF-1CBE-5941-9226-7E637A53C9FE}" srcOrd="2" destOrd="0" presId="urn:microsoft.com/office/officeart/2005/8/layout/vList4"/>
    <dgm:cxn modelId="{A7EE8A89-9ED8-5B4D-AE52-AB1166EE221F}" type="presParOf" srcId="{10E923CF-1CBE-5941-9226-7E637A53C9FE}" destId="{DA669DDD-FECA-484A-B2DC-64BFB76E4D0D}" srcOrd="0" destOrd="0" presId="urn:microsoft.com/office/officeart/2005/8/layout/vList4"/>
    <dgm:cxn modelId="{980DDF2C-DD26-BF47-AAFE-FA50EDEEA393}" type="presParOf" srcId="{10E923CF-1CBE-5941-9226-7E637A53C9FE}" destId="{1CCCD91D-0080-CA4A-A6E0-1C14C591B649}" srcOrd="1" destOrd="0" presId="urn:microsoft.com/office/officeart/2005/8/layout/vList4"/>
    <dgm:cxn modelId="{451BC3E1-F3EE-534E-839D-E807330E9DDC}" type="presParOf" srcId="{10E923CF-1CBE-5941-9226-7E637A53C9FE}" destId="{FD304664-4C23-364A-86EB-254CABA268CE}" srcOrd="2" destOrd="0" presId="urn:microsoft.com/office/officeart/2005/8/layout/vList4"/>
    <dgm:cxn modelId="{A6F90F6A-EE93-804C-BF1C-10480A18B0CB}" type="presParOf" srcId="{586533B4-62EE-7A45-A3C7-46DDFDAB6095}" destId="{EF614E59-BCD9-C14D-9FBB-49E35247D0FC}" srcOrd="3" destOrd="0" presId="urn:microsoft.com/office/officeart/2005/8/layout/vList4"/>
    <dgm:cxn modelId="{6D59CA46-726F-DB4E-BE31-3C09E133370C}" type="presParOf" srcId="{586533B4-62EE-7A45-A3C7-46DDFDAB6095}" destId="{267D1DF1-DCFE-D741-9192-CEDA4AD51147}" srcOrd="4" destOrd="0" presId="urn:microsoft.com/office/officeart/2005/8/layout/vList4"/>
    <dgm:cxn modelId="{FA058CB5-AE32-F94F-BADF-E5EC0FAE26B8}" type="presParOf" srcId="{267D1DF1-DCFE-D741-9192-CEDA4AD51147}" destId="{3C51DEB0-1186-7D4B-8CD7-4BAC8CDFB40A}" srcOrd="0" destOrd="0" presId="urn:microsoft.com/office/officeart/2005/8/layout/vList4"/>
    <dgm:cxn modelId="{F8F67CF7-6628-A24A-92F3-88F06E647C28}" type="presParOf" srcId="{267D1DF1-DCFE-D741-9192-CEDA4AD51147}" destId="{1E3400DE-9325-4541-A39A-02D315830E70}" srcOrd="1" destOrd="0" presId="urn:microsoft.com/office/officeart/2005/8/layout/vList4"/>
    <dgm:cxn modelId="{72139E90-FEE4-7B4F-8D49-6E174E18E1B4}" type="presParOf" srcId="{267D1DF1-DCFE-D741-9192-CEDA4AD51147}" destId="{FC4FA273-C775-C34C-8EE3-DC27EEBD334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964238-1801-0146-8C52-A4A2CF4CEA93}" type="doc">
      <dgm:prSet loTypeId="urn:microsoft.com/office/officeart/2005/8/layout/vList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722D87A-3378-0749-BDAA-840AF916BDE5}">
      <dgm:prSet custT="1"/>
      <dgm:spPr/>
      <dgm:t>
        <a:bodyPr/>
        <a:lstStyle/>
        <a:p>
          <a:pPr rtl="0"/>
          <a:r>
            <a:rPr lang="zh-TW" altLang="en-US" sz="3200" b="1" dirty="0" smtClean="0">
              <a:effectLst>
                <a:glow rad="101600">
                  <a:srgbClr val="FF99EA">
                    <a:alpha val="75000"/>
                  </a:srgb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職工福利委員會結構問題及現狀</a:t>
          </a:r>
        </a:p>
      </dgm:t>
    </dgm:pt>
    <dgm:pt modelId="{F57A1641-048F-5143-9DB7-3917B97F6A35}" type="parTrans" cxnId="{A4C964E5-ADF8-6247-A601-30D1C9A75426}">
      <dgm:prSet/>
      <dgm:spPr/>
      <dgm:t>
        <a:bodyPr/>
        <a:lstStyle/>
        <a:p>
          <a:endParaRPr lang="zh-TW" altLang="en-US"/>
        </a:p>
      </dgm:t>
    </dgm:pt>
    <dgm:pt modelId="{E456949E-0D47-1745-A256-876C98D10925}" type="sibTrans" cxnId="{A4C964E5-ADF8-6247-A601-30D1C9A75426}">
      <dgm:prSet/>
      <dgm:spPr/>
      <dgm:t>
        <a:bodyPr/>
        <a:lstStyle/>
        <a:p>
          <a:endParaRPr lang="zh-TW" altLang="en-US"/>
        </a:p>
      </dgm:t>
    </dgm:pt>
    <dgm:pt modelId="{DE779E53-9251-FB4C-8EE9-D37D9A1CBF90}">
      <dgm:prSet custT="1"/>
      <dgm:spPr/>
      <dgm:t>
        <a:bodyPr/>
        <a:lstStyle/>
        <a:p>
          <a:pPr rtl="0"/>
          <a:r>
            <a:rPr lang="zh-TW" altLang="en-US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勞保年金公勞保年資併計案</a:t>
          </a:r>
          <a:endParaRPr lang="zh-TW" altLang="en-US" sz="3200" b="1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  <a:cs typeface="BiauKai"/>
          </a:endParaRPr>
        </a:p>
      </dgm:t>
    </dgm:pt>
    <dgm:pt modelId="{AF93EAD6-8836-CF46-858C-AB35AACE67EB}" type="parTrans" cxnId="{434A4D3D-A3A5-2043-9AB2-F4904728B798}">
      <dgm:prSet/>
      <dgm:spPr/>
      <dgm:t>
        <a:bodyPr/>
        <a:lstStyle/>
        <a:p>
          <a:endParaRPr lang="zh-TW" altLang="en-US"/>
        </a:p>
      </dgm:t>
    </dgm:pt>
    <dgm:pt modelId="{4FC79C9C-59A8-144B-80E4-2C314B48F2C4}" type="sibTrans" cxnId="{434A4D3D-A3A5-2043-9AB2-F4904728B798}">
      <dgm:prSet/>
      <dgm:spPr/>
      <dgm:t>
        <a:bodyPr/>
        <a:lstStyle/>
        <a:p>
          <a:endParaRPr lang="zh-TW" altLang="en-US"/>
        </a:p>
      </dgm:t>
    </dgm:pt>
    <dgm:pt modelId="{78B0336C-7D1B-2A4C-866D-D73590FD70DF}">
      <dgm:prSet custT="1"/>
      <dgm:spPr/>
      <dgm:t>
        <a:bodyPr/>
        <a:lstStyle/>
        <a:p>
          <a:pPr rtl="0"/>
          <a:r>
            <a:rPr kumimoji="1" lang="zh-TW" altLang="en-US" sz="3200" dirty="0" smtClean="0">
              <a:effectLst>
                <a:glow rad="101600">
                  <a:srgbClr val="2CFF19">
                    <a:alpha val="75000"/>
                  </a:srgb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藉由股東會爭取員工權益揭弊監督 </a:t>
          </a:r>
        </a:p>
      </dgm:t>
    </dgm:pt>
    <dgm:pt modelId="{AEB2B58B-F045-C94C-86F3-A61BE9DD1A9A}" type="sibTrans" cxnId="{DAE4E853-E32C-AC46-9E3E-5E8A873968AE}">
      <dgm:prSet/>
      <dgm:spPr/>
      <dgm:t>
        <a:bodyPr/>
        <a:lstStyle/>
        <a:p>
          <a:endParaRPr lang="zh-TW" altLang="en-US"/>
        </a:p>
      </dgm:t>
    </dgm:pt>
    <dgm:pt modelId="{95DEB0A3-ACCB-5549-AF0B-79634EC66172}" type="parTrans" cxnId="{DAE4E853-E32C-AC46-9E3E-5E8A873968AE}">
      <dgm:prSet/>
      <dgm:spPr/>
      <dgm:t>
        <a:bodyPr/>
        <a:lstStyle/>
        <a:p>
          <a:endParaRPr lang="zh-TW" altLang="en-US"/>
        </a:p>
      </dgm:t>
    </dgm:pt>
    <dgm:pt modelId="{AC3936A3-7F3F-2E4D-BCFB-E0D3290C117D}">
      <dgm:prSet custT="1"/>
      <dgm:spPr/>
      <dgm:t>
        <a:bodyPr/>
        <a:lstStyle/>
        <a:p>
          <a:pPr rtl="0"/>
          <a:r>
            <a:rPr lang="zh-TW" altLang="en-US" sz="3200" dirty="0" smtClean="0">
              <a:effectLst>
                <a:glow rad="101600">
                  <a:srgbClr val="E0EF1F">
                    <a:alpha val="75000"/>
                  </a:srgb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如何應用現有勞動法制保障權益</a:t>
          </a:r>
        </a:p>
      </dgm:t>
    </dgm:pt>
    <dgm:pt modelId="{48F13C35-170D-A54D-BFE5-70F0AE2890F5}" type="sibTrans" cxnId="{76D25D63-0BE9-7347-927D-FCB3D3B81DC3}">
      <dgm:prSet/>
      <dgm:spPr/>
      <dgm:t>
        <a:bodyPr/>
        <a:lstStyle/>
        <a:p>
          <a:endParaRPr lang="zh-TW" altLang="en-US"/>
        </a:p>
      </dgm:t>
    </dgm:pt>
    <dgm:pt modelId="{FAE21989-C44E-5B4A-9588-9AB24059A3D0}" type="parTrans" cxnId="{76D25D63-0BE9-7347-927D-FCB3D3B81DC3}">
      <dgm:prSet/>
      <dgm:spPr/>
      <dgm:t>
        <a:bodyPr/>
        <a:lstStyle/>
        <a:p>
          <a:endParaRPr lang="zh-TW" altLang="en-US"/>
        </a:p>
      </dgm:t>
    </dgm:pt>
    <dgm:pt modelId="{20101159-FBB4-364D-A99A-932308531521}" type="pres">
      <dgm:prSet presAssocID="{9A964238-1801-0146-8C52-A4A2CF4CEA9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00F6A95-676B-0C42-BC96-15E51BF3799A}" type="pres">
      <dgm:prSet presAssocID="{AC3936A3-7F3F-2E4D-BCFB-E0D3290C117D}" presName="comp" presStyleCnt="0"/>
      <dgm:spPr/>
      <dgm:t>
        <a:bodyPr/>
        <a:lstStyle/>
        <a:p>
          <a:endParaRPr lang="zh-TW" altLang="en-US"/>
        </a:p>
      </dgm:t>
    </dgm:pt>
    <dgm:pt modelId="{5F7CBF23-32C0-6B48-927B-28BA93C6A36C}" type="pres">
      <dgm:prSet presAssocID="{AC3936A3-7F3F-2E4D-BCFB-E0D3290C117D}" presName="box" presStyleLbl="node1" presStyleIdx="0" presStyleCnt="4" custLinFactNeighborX="-10374" custLinFactNeighborY="-95565"/>
      <dgm:spPr/>
      <dgm:t>
        <a:bodyPr/>
        <a:lstStyle/>
        <a:p>
          <a:endParaRPr lang="zh-TW" altLang="en-US"/>
        </a:p>
      </dgm:t>
    </dgm:pt>
    <dgm:pt modelId="{CCEBDBCB-1E8F-0148-B6C9-40B55022165D}" type="pres">
      <dgm:prSet presAssocID="{AC3936A3-7F3F-2E4D-BCFB-E0D3290C117D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5000" b="-65000"/>
          </a:stretch>
        </a:blipFill>
      </dgm:spPr>
      <dgm:t>
        <a:bodyPr/>
        <a:lstStyle/>
        <a:p>
          <a:endParaRPr lang="zh-TW" altLang="en-US"/>
        </a:p>
      </dgm:t>
    </dgm:pt>
    <dgm:pt modelId="{534115D3-D4B9-504D-80F3-57DEC57E6D8C}" type="pres">
      <dgm:prSet presAssocID="{AC3936A3-7F3F-2E4D-BCFB-E0D3290C117D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17CF5C-321B-024F-9172-CBF80EEF8A00}" type="pres">
      <dgm:prSet presAssocID="{48F13C35-170D-A54D-BFE5-70F0AE2890F5}" presName="spacer" presStyleCnt="0"/>
      <dgm:spPr/>
      <dgm:t>
        <a:bodyPr/>
        <a:lstStyle/>
        <a:p>
          <a:endParaRPr lang="zh-TW" altLang="en-US"/>
        </a:p>
      </dgm:t>
    </dgm:pt>
    <dgm:pt modelId="{82BC580B-5FE5-3543-8A03-08E6D70D52C7}" type="pres">
      <dgm:prSet presAssocID="{78B0336C-7D1B-2A4C-866D-D73590FD70DF}" presName="comp" presStyleCnt="0"/>
      <dgm:spPr/>
      <dgm:t>
        <a:bodyPr/>
        <a:lstStyle/>
        <a:p>
          <a:endParaRPr lang="zh-TW" altLang="en-US"/>
        </a:p>
      </dgm:t>
    </dgm:pt>
    <dgm:pt modelId="{9D31B8FE-A6C9-5541-A092-47DB768DDC27}" type="pres">
      <dgm:prSet presAssocID="{78B0336C-7D1B-2A4C-866D-D73590FD70DF}" presName="box" presStyleLbl="node1" presStyleIdx="1" presStyleCnt="4"/>
      <dgm:spPr/>
      <dgm:t>
        <a:bodyPr/>
        <a:lstStyle/>
        <a:p>
          <a:endParaRPr lang="zh-TW" altLang="en-US"/>
        </a:p>
      </dgm:t>
    </dgm:pt>
    <dgm:pt modelId="{9D49AE61-9888-134C-AEF2-16C3B35A0CA9}" type="pres">
      <dgm:prSet presAssocID="{78B0336C-7D1B-2A4C-866D-D73590FD70DF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8000" b="-48000"/>
          </a:stretch>
        </a:blipFill>
      </dgm:spPr>
      <dgm:t>
        <a:bodyPr/>
        <a:lstStyle/>
        <a:p>
          <a:endParaRPr lang="zh-TW" altLang="en-US"/>
        </a:p>
      </dgm:t>
    </dgm:pt>
    <dgm:pt modelId="{903C27E3-7EC7-BE4A-A996-D43EB7614B95}" type="pres">
      <dgm:prSet presAssocID="{78B0336C-7D1B-2A4C-866D-D73590FD70D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25BC18-9840-754C-AEEE-EFCF79192934}" type="pres">
      <dgm:prSet presAssocID="{AEB2B58B-F045-C94C-86F3-A61BE9DD1A9A}" presName="spacer" presStyleCnt="0"/>
      <dgm:spPr/>
      <dgm:t>
        <a:bodyPr/>
        <a:lstStyle/>
        <a:p>
          <a:endParaRPr lang="zh-TW" altLang="en-US"/>
        </a:p>
      </dgm:t>
    </dgm:pt>
    <dgm:pt modelId="{5BBEF7E3-C085-B340-9586-ECFDF78F3B14}" type="pres">
      <dgm:prSet presAssocID="{8722D87A-3378-0749-BDAA-840AF916BDE5}" presName="comp" presStyleCnt="0"/>
      <dgm:spPr/>
      <dgm:t>
        <a:bodyPr/>
        <a:lstStyle/>
        <a:p>
          <a:endParaRPr lang="zh-TW" altLang="en-US"/>
        </a:p>
      </dgm:t>
    </dgm:pt>
    <dgm:pt modelId="{AB5E3C8E-48F1-7C4B-AE3C-F45C52606F50}" type="pres">
      <dgm:prSet presAssocID="{8722D87A-3378-0749-BDAA-840AF916BDE5}" presName="box" presStyleLbl="node1" presStyleIdx="2" presStyleCnt="4" custLinFactNeighborX="126" custLinFactNeighborY="-4410"/>
      <dgm:spPr/>
      <dgm:t>
        <a:bodyPr/>
        <a:lstStyle/>
        <a:p>
          <a:endParaRPr lang="zh-TW" altLang="en-US"/>
        </a:p>
      </dgm:t>
    </dgm:pt>
    <dgm:pt modelId="{5650988A-F607-4A41-A847-164CE1EFAA0D}" type="pres">
      <dgm:prSet presAssocID="{8722D87A-3378-0749-BDAA-840AF916BDE5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5000" b="-65000"/>
          </a:stretch>
        </a:blipFill>
      </dgm:spPr>
      <dgm:t>
        <a:bodyPr/>
        <a:lstStyle/>
        <a:p>
          <a:endParaRPr lang="zh-TW" altLang="en-US"/>
        </a:p>
      </dgm:t>
    </dgm:pt>
    <dgm:pt modelId="{B7EAB91F-924B-4A41-8547-8BE4897D1718}" type="pres">
      <dgm:prSet presAssocID="{8722D87A-3378-0749-BDAA-840AF916BDE5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F1193A-15D8-0343-A782-B7B6F3B3AFF3}" type="pres">
      <dgm:prSet presAssocID="{E456949E-0D47-1745-A256-876C98D10925}" presName="spacer" presStyleCnt="0"/>
      <dgm:spPr/>
      <dgm:t>
        <a:bodyPr/>
        <a:lstStyle/>
        <a:p>
          <a:endParaRPr lang="zh-TW" altLang="en-US"/>
        </a:p>
      </dgm:t>
    </dgm:pt>
    <dgm:pt modelId="{D77C7A95-6B2B-B740-ACF8-F3A1B2B1DD2B}" type="pres">
      <dgm:prSet presAssocID="{DE779E53-9251-FB4C-8EE9-D37D9A1CBF90}" presName="comp" presStyleCnt="0"/>
      <dgm:spPr/>
      <dgm:t>
        <a:bodyPr/>
        <a:lstStyle/>
        <a:p>
          <a:endParaRPr lang="zh-TW" altLang="en-US"/>
        </a:p>
      </dgm:t>
    </dgm:pt>
    <dgm:pt modelId="{CD6C49E8-5730-D340-AC1A-EE0201860CB7}" type="pres">
      <dgm:prSet presAssocID="{DE779E53-9251-FB4C-8EE9-D37D9A1CBF90}" presName="box" presStyleLbl="node1" presStyleIdx="3" presStyleCnt="4"/>
      <dgm:spPr/>
      <dgm:t>
        <a:bodyPr/>
        <a:lstStyle/>
        <a:p>
          <a:endParaRPr lang="zh-TW" altLang="en-US"/>
        </a:p>
      </dgm:t>
    </dgm:pt>
    <dgm:pt modelId="{CE29F7E8-4CCE-034F-A5D6-B9CE70E3BCDB}" type="pres">
      <dgm:prSet presAssocID="{DE779E53-9251-FB4C-8EE9-D37D9A1CBF90}" presName="img" presStyleLbl="fgImgPlace1" presStyleIdx="3" presStyleCnt="4" custLinFactNeighborX="-1896" custLinFactNeighborY="301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0" b="-80000"/>
          </a:stretch>
        </a:blipFill>
      </dgm:spPr>
      <dgm:t>
        <a:bodyPr/>
        <a:lstStyle/>
        <a:p>
          <a:endParaRPr lang="zh-TW" altLang="en-US"/>
        </a:p>
      </dgm:t>
    </dgm:pt>
    <dgm:pt modelId="{FDF501ED-685B-4549-8A18-2FAF3349C71C}" type="pres">
      <dgm:prSet presAssocID="{DE779E53-9251-FB4C-8EE9-D37D9A1CBF90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E0E37FC-50EE-A14D-9682-60D329B3C509}" type="presOf" srcId="{AC3936A3-7F3F-2E4D-BCFB-E0D3290C117D}" destId="{534115D3-D4B9-504D-80F3-57DEC57E6D8C}" srcOrd="1" destOrd="0" presId="urn:microsoft.com/office/officeart/2005/8/layout/vList4"/>
    <dgm:cxn modelId="{434A4D3D-A3A5-2043-9AB2-F4904728B798}" srcId="{9A964238-1801-0146-8C52-A4A2CF4CEA93}" destId="{DE779E53-9251-FB4C-8EE9-D37D9A1CBF90}" srcOrd="3" destOrd="0" parTransId="{AF93EAD6-8836-CF46-858C-AB35AACE67EB}" sibTransId="{4FC79C9C-59A8-144B-80E4-2C314B48F2C4}"/>
    <dgm:cxn modelId="{709D385B-0C1F-0A4F-A472-17E0C53D9592}" type="presOf" srcId="{DE779E53-9251-FB4C-8EE9-D37D9A1CBF90}" destId="{CD6C49E8-5730-D340-AC1A-EE0201860CB7}" srcOrd="0" destOrd="0" presId="urn:microsoft.com/office/officeart/2005/8/layout/vList4"/>
    <dgm:cxn modelId="{93B6388F-9E84-A04E-A4C0-A5ADA1178634}" type="presOf" srcId="{78B0336C-7D1B-2A4C-866D-D73590FD70DF}" destId="{903C27E3-7EC7-BE4A-A996-D43EB7614B95}" srcOrd="1" destOrd="0" presId="urn:microsoft.com/office/officeart/2005/8/layout/vList4"/>
    <dgm:cxn modelId="{AC5675CC-4BA7-314F-879B-9D8560D90378}" type="presOf" srcId="{8722D87A-3378-0749-BDAA-840AF916BDE5}" destId="{AB5E3C8E-48F1-7C4B-AE3C-F45C52606F50}" srcOrd="0" destOrd="0" presId="urn:microsoft.com/office/officeart/2005/8/layout/vList4"/>
    <dgm:cxn modelId="{90C729ED-0458-5848-9646-37B6198EB1D2}" type="presOf" srcId="{DE779E53-9251-FB4C-8EE9-D37D9A1CBF90}" destId="{FDF501ED-685B-4549-8A18-2FAF3349C71C}" srcOrd="1" destOrd="0" presId="urn:microsoft.com/office/officeart/2005/8/layout/vList4"/>
    <dgm:cxn modelId="{8AEB64D3-2E49-CF43-82C6-20B844A45BF9}" type="presOf" srcId="{78B0336C-7D1B-2A4C-866D-D73590FD70DF}" destId="{9D31B8FE-A6C9-5541-A092-47DB768DDC27}" srcOrd="0" destOrd="0" presId="urn:microsoft.com/office/officeart/2005/8/layout/vList4"/>
    <dgm:cxn modelId="{76D25D63-0BE9-7347-927D-FCB3D3B81DC3}" srcId="{9A964238-1801-0146-8C52-A4A2CF4CEA93}" destId="{AC3936A3-7F3F-2E4D-BCFB-E0D3290C117D}" srcOrd="0" destOrd="0" parTransId="{FAE21989-C44E-5B4A-9588-9AB24059A3D0}" sibTransId="{48F13C35-170D-A54D-BFE5-70F0AE2890F5}"/>
    <dgm:cxn modelId="{5404EBD4-E6F8-D543-B90B-6A609621F6CB}" type="presOf" srcId="{8722D87A-3378-0749-BDAA-840AF916BDE5}" destId="{B7EAB91F-924B-4A41-8547-8BE4897D1718}" srcOrd="1" destOrd="0" presId="urn:microsoft.com/office/officeart/2005/8/layout/vList4"/>
    <dgm:cxn modelId="{DAE4E853-E32C-AC46-9E3E-5E8A873968AE}" srcId="{9A964238-1801-0146-8C52-A4A2CF4CEA93}" destId="{78B0336C-7D1B-2A4C-866D-D73590FD70DF}" srcOrd="1" destOrd="0" parTransId="{95DEB0A3-ACCB-5549-AF0B-79634EC66172}" sibTransId="{AEB2B58B-F045-C94C-86F3-A61BE9DD1A9A}"/>
    <dgm:cxn modelId="{A4C964E5-ADF8-6247-A601-30D1C9A75426}" srcId="{9A964238-1801-0146-8C52-A4A2CF4CEA93}" destId="{8722D87A-3378-0749-BDAA-840AF916BDE5}" srcOrd="2" destOrd="0" parTransId="{F57A1641-048F-5143-9DB7-3917B97F6A35}" sibTransId="{E456949E-0D47-1745-A256-876C98D10925}"/>
    <dgm:cxn modelId="{A5120D43-C454-2B42-A882-862825591463}" type="presOf" srcId="{9A964238-1801-0146-8C52-A4A2CF4CEA93}" destId="{20101159-FBB4-364D-A99A-932308531521}" srcOrd="0" destOrd="0" presId="urn:microsoft.com/office/officeart/2005/8/layout/vList4"/>
    <dgm:cxn modelId="{73929F06-D3E9-BC47-AF7D-F19051D57786}" type="presOf" srcId="{AC3936A3-7F3F-2E4D-BCFB-E0D3290C117D}" destId="{5F7CBF23-32C0-6B48-927B-28BA93C6A36C}" srcOrd="0" destOrd="0" presId="urn:microsoft.com/office/officeart/2005/8/layout/vList4"/>
    <dgm:cxn modelId="{0A041CE8-742F-9041-AF61-B94BDC926D5D}" type="presParOf" srcId="{20101159-FBB4-364D-A99A-932308531521}" destId="{B00F6A95-676B-0C42-BC96-15E51BF3799A}" srcOrd="0" destOrd="0" presId="urn:microsoft.com/office/officeart/2005/8/layout/vList4"/>
    <dgm:cxn modelId="{0F9410A3-393F-9543-A96B-6693EA07C7A7}" type="presParOf" srcId="{B00F6A95-676B-0C42-BC96-15E51BF3799A}" destId="{5F7CBF23-32C0-6B48-927B-28BA93C6A36C}" srcOrd="0" destOrd="0" presId="urn:microsoft.com/office/officeart/2005/8/layout/vList4"/>
    <dgm:cxn modelId="{31B4503C-F46A-AB47-9F8E-4142CBD4E517}" type="presParOf" srcId="{B00F6A95-676B-0C42-BC96-15E51BF3799A}" destId="{CCEBDBCB-1E8F-0148-B6C9-40B55022165D}" srcOrd="1" destOrd="0" presId="urn:microsoft.com/office/officeart/2005/8/layout/vList4"/>
    <dgm:cxn modelId="{8A095266-5EA2-4644-A5C9-0898C6CF27D6}" type="presParOf" srcId="{B00F6A95-676B-0C42-BC96-15E51BF3799A}" destId="{534115D3-D4B9-504D-80F3-57DEC57E6D8C}" srcOrd="2" destOrd="0" presId="urn:microsoft.com/office/officeart/2005/8/layout/vList4"/>
    <dgm:cxn modelId="{9F1DDEA9-805C-884E-AD31-BE991BCE49F5}" type="presParOf" srcId="{20101159-FBB4-364D-A99A-932308531521}" destId="{7E17CF5C-321B-024F-9172-CBF80EEF8A00}" srcOrd="1" destOrd="0" presId="urn:microsoft.com/office/officeart/2005/8/layout/vList4"/>
    <dgm:cxn modelId="{4B39B509-C827-814B-A580-49483FA3026E}" type="presParOf" srcId="{20101159-FBB4-364D-A99A-932308531521}" destId="{82BC580B-5FE5-3543-8A03-08E6D70D52C7}" srcOrd="2" destOrd="0" presId="urn:microsoft.com/office/officeart/2005/8/layout/vList4"/>
    <dgm:cxn modelId="{92887C64-C80E-A046-AF79-FDE9DC5A2708}" type="presParOf" srcId="{82BC580B-5FE5-3543-8A03-08E6D70D52C7}" destId="{9D31B8FE-A6C9-5541-A092-47DB768DDC27}" srcOrd="0" destOrd="0" presId="urn:microsoft.com/office/officeart/2005/8/layout/vList4"/>
    <dgm:cxn modelId="{978DA277-61DC-F84C-A83B-117616560957}" type="presParOf" srcId="{82BC580B-5FE5-3543-8A03-08E6D70D52C7}" destId="{9D49AE61-9888-134C-AEF2-16C3B35A0CA9}" srcOrd="1" destOrd="0" presId="urn:microsoft.com/office/officeart/2005/8/layout/vList4"/>
    <dgm:cxn modelId="{2DCE7623-04D2-B346-A267-821BF7F0F7D9}" type="presParOf" srcId="{82BC580B-5FE5-3543-8A03-08E6D70D52C7}" destId="{903C27E3-7EC7-BE4A-A996-D43EB7614B95}" srcOrd="2" destOrd="0" presId="urn:microsoft.com/office/officeart/2005/8/layout/vList4"/>
    <dgm:cxn modelId="{F0AC136C-82EB-0342-98E6-3FA8D40D192F}" type="presParOf" srcId="{20101159-FBB4-364D-A99A-932308531521}" destId="{E825BC18-9840-754C-AEEE-EFCF79192934}" srcOrd="3" destOrd="0" presId="urn:microsoft.com/office/officeart/2005/8/layout/vList4"/>
    <dgm:cxn modelId="{C1E28041-0BCF-F740-85DA-7F7E53454E27}" type="presParOf" srcId="{20101159-FBB4-364D-A99A-932308531521}" destId="{5BBEF7E3-C085-B340-9586-ECFDF78F3B14}" srcOrd="4" destOrd="0" presId="urn:microsoft.com/office/officeart/2005/8/layout/vList4"/>
    <dgm:cxn modelId="{A5426B78-38BF-7443-8225-CB24CFF231E2}" type="presParOf" srcId="{5BBEF7E3-C085-B340-9586-ECFDF78F3B14}" destId="{AB5E3C8E-48F1-7C4B-AE3C-F45C52606F50}" srcOrd="0" destOrd="0" presId="urn:microsoft.com/office/officeart/2005/8/layout/vList4"/>
    <dgm:cxn modelId="{E4ADCF1F-08C7-C949-8B71-5A30C167F4CE}" type="presParOf" srcId="{5BBEF7E3-C085-B340-9586-ECFDF78F3B14}" destId="{5650988A-F607-4A41-A847-164CE1EFAA0D}" srcOrd="1" destOrd="0" presId="urn:microsoft.com/office/officeart/2005/8/layout/vList4"/>
    <dgm:cxn modelId="{5B3AF558-C989-DA40-8E60-0FFCE9A39661}" type="presParOf" srcId="{5BBEF7E3-C085-B340-9586-ECFDF78F3B14}" destId="{B7EAB91F-924B-4A41-8547-8BE4897D1718}" srcOrd="2" destOrd="0" presId="urn:microsoft.com/office/officeart/2005/8/layout/vList4"/>
    <dgm:cxn modelId="{32F90C9B-078C-4D4C-ABE7-EB2ED8873647}" type="presParOf" srcId="{20101159-FBB4-364D-A99A-932308531521}" destId="{5EF1193A-15D8-0343-A782-B7B6F3B3AFF3}" srcOrd="5" destOrd="0" presId="urn:microsoft.com/office/officeart/2005/8/layout/vList4"/>
    <dgm:cxn modelId="{3A7979ED-4F1F-784B-8025-CA717DF8C4E3}" type="presParOf" srcId="{20101159-FBB4-364D-A99A-932308531521}" destId="{D77C7A95-6B2B-B740-ACF8-F3A1B2B1DD2B}" srcOrd="6" destOrd="0" presId="urn:microsoft.com/office/officeart/2005/8/layout/vList4"/>
    <dgm:cxn modelId="{3975A5C0-2218-4E4A-B8F4-8469BBA06901}" type="presParOf" srcId="{D77C7A95-6B2B-B740-ACF8-F3A1B2B1DD2B}" destId="{CD6C49E8-5730-D340-AC1A-EE0201860CB7}" srcOrd="0" destOrd="0" presId="urn:microsoft.com/office/officeart/2005/8/layout/vList4"/>
    <dgm:cxn modelId="{091B120F-781F-1847-A732-7AD5E4EEEF7B}" type="presParOf" srcId="{D77C7A95-6B2B-B740-ACF8-F3A1B2B1DD2B}" destId="{CE29F7E8-4CCE-034F-A5D6-B9CE70E3BCDB}" srcOrd="1" destOrd="0" presId="urn:microsoft.com/office/officeart/2005/8/layout/vList4"/>
    <dgm:cxn modelId="{D792652C-191D-0145-9B0B-479A0F16A96F}" type="presParOf" srcId="{D77C7A95-6B2B-B740-ACF8-F3A1B2B1DD2B}" destId="{FDF501ED-685B-4549-8A18-2FAF3349C71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E560FF-1083-DC42-B263-578C9CDB260E}" type="doc">
      <dgm:prSet loTypeId="urn:microsoft.com/office/officeart/2008/layout/BendingPictureCaption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B75E53C-E9B4-6949-BDB6-5BCE65BEA93B}">
      <dgm:prSet phldrT="[文字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b="1" dirty="0" smtClean="0">
              <a:solidFill>
                <a:srgbClr val="FF0000"/>
              </a:solidFill>
            </a:rPr>
            <a:t>勞工低薪</a:t>
          </a:r>
          <a:endParaRPr lang="zh-TW" altLang="en-US" b="1" dirty="0">
            <a:solidFill>
              <a:srgbClr val="FF0000"/>
            </a:solidFill>
          </a:endParaRPr>
        </a:p>
      </dgm:t>
    </dgm:pt>
    <dgm:pt modelId="{AFA923C0-A192-3D4E-92F2-BAAB6723EA75}" type="parTrans" cxnId="{07B336B9-B24A-F349-8121-41EEA60DA807}">
      <dgm:prSet/>
      <dgm:spPr/>
      <dgm:t>
        <a:bodyPr/>
        <a:lstStyle/>
        <a:p>
          <a:endParaRPr lang="zh-TW" altLang="en-US"/>
        </a:p>
      </dgm:t>
    </dgm:pt>
    <dgm:pt modelId="{CC5D3183-BBBD-BE4A-AB34-3E4DB2CE5E08}" type="sibTrans" cxnId="{07B336B9-B24A-F349-8121-41EEA60DA807}">
      <dgm:prSet/>
      <dgm:spPr/>
      <dgm:t>
        <a:bodyPr/>
        <a:lstStyle/>
        <a:p>
          <a:endParaRPr lang="zh-TW" altLang="en-US"/>
        </a:p>
      </dgm:t>
    </dgm:pt>
    <dgm:pt modelId="{3A6C5153-9D51-0C4E-9192-FB5A0DA33793}">
      <dgm:prSet phldrT="[文字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b="1" dirty="0" smtClean="0">
              <a:solidFill>
                <a:srgbClr val="0000FF"/>
              </a:solidFill>
            </a:rPr>
            <a:t>老闆傷心</a:t>
          </a:r>
          <a:endParaRPr lang="zh-TW" altLang="en-US" b="1" dirty="0">
            <a:solidFill>
              <a:srgbClr val="0000FF"/>
            </a:solidFill>
          </a:endParaRPr>
        </a:p>
      </dgm:t>
    </dgm:pt>
    <dgm:pt modelId="{6D9EAAAC-8E69-4645-A91A-D1DED1FFD37B}" type="parTrans" cxnId="{B2122A47-5D01-8E43-841E-DDD14860FA34}">
      <dgm:prSet/>
      <dgm:spPr/>
      <dgm:t>
        <a:bodyPr/>
        <a:lstStyle/>
        <a:p>
          <a:endParaRPr lang="zh-TW" altLang="en-US"/>
        </a:p>
      </dgm:t>
    </dgm:pt>
    <dgm:pt modelId="{C625E29F-1D4D-2542-B0C4-FE9E72F026C7}" type="sibTrans" cxnId="{B2122A47-5D01-8E43-841E-DDD14860FA34}">
      <dgm:prSet/>
      <dgm:spPr/>
      <dgm:t>
        <a:bodyPr/>
        <a:lstStyle/>
        <a:p>
          <a:endParaRPr lang="zh-TW" altLang="en-US"/>
        </a:p>
      </dgm:t>
    </dgm:pt>
    <dgm:pt modelId="{B9BB8CE0-5C3D-7A4C-952D-5A51637EF82F}">
      <dgm:prSet phldrT="[文字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學者創新</a:t>
          </a:r>
          <a:endParaRPr lang="zh-TW" altLang="en-US" b="1" dirty="0">
            <a:solidFill>
              <a:schemeClr val="tx1"/>
            </a:solidFill>
          </a:endParaRPr>
        </a:p>
      </dgm:t>
    </dgm:pt>
    <dgm:pt modelId="{C8A93CC9-A131-7E40-9A23-9DF8D5338683}" type="parTrans" cxnId="{F2699EF3-D4C6-1B44-85EA-F3B7AEF8AC81}">
      <dgm:prSet/>
      <dgm:spPr/>
      <dgm:t>
        <a:bodyPr/>
        <a:lstStyle/>
        <a:p>
          <a:endParaRPr lang="zh-TW" altLang="en-US"/>
        </a:p>
      </dgm:t>
    </dgm:pt>
    <dgm:pt modelId="{9EDB0991-50A2-374A-8363-D4D016324B6B}" type="sibTrans" cxnId="{F2699EF3-D4C6-1B44-85EA-F3B7AEF8AC81}">
      <dgm:prSet/>
      <dgm:spPr/>
      <dgm:t>
        <a:bodyPr/>
        <a:lstStyle/>
        <a:p>
          <a:endParaRPr lang="zh-TW" altLang="en-US"/>
        </a:p>
      </dgm:t>
    </dgm:pt>
    <dgm:pt modelId="{F2A6F909-FF74-364E-B4C0-D7E590B73B06}" type="pres">
      <dgm:prSet presAssocID="{A9E560FF-1083-DC42-B263-578C9CDB260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75CF49F-E075-A04E-B86F-0D0EF1AF75C6}" type="pres">
      <dgm:prSet presAssocID="{5B75E53C-E9B4-6949-BDB6-5BCE65BEA93B}" presName="composite" presStyleCnt="0"/>
      <dgm:spPr/>
    </dgm:pt>
    <dgm:pt modelId="{006F64CA-C5EA-774C-A5AC-3AFF46199C7F}" type="pres">
      <dgm:prSet presAssocID="{5B75E53C-E9B4-6949-BDB6-5BCE65BEA93B}" presName="rect1" presStyleLbl="bgImgPlace1" presStyleIdx="0" presStyleCnt="3" custScaleY="15698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zh-TW" altLang="en-US"/>
        </a:p>
      </dgm:t>
    </dgm:pt>
    <dgm:pt modelId="{0A2BBBBA-8AE5-8C4C-ADDF-3DF3A557D6C2}" type="pres">
      <dgm:prSet presAssocID="{5B75E53C-E9B4-6949-BDB6-5BCE65BEA93B}" presName="wedgeRectCallout1" presStyleLbl="node1" presStyleIdx="0" presStyleCnt="3" custScaleY="94896" custLinFactNeighborX="-3867" custLinFactNeighborY="4766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97CD2B-0930-FD4F-94AF-3F9628816518}" type="pres">
      <dgm:prSet presAssocID="{CC5D3183-BBBD-BE4A-AB34-3E4DB2CE5E08}" presName="sibTrans" presStyleCnt="0"/>
      <dgm:spPr/>
    </dgm:pt>
    <dgm:pt modelId="{B0A54277-D636-4C4C-94E1-ADDA58E701BB}" type="pres">
      <dgm:prSet presAssocID="{3A6C5153-9D51-0C4E-9192-FB5A0DA33793}" presName="composite" presStyleCnt="0"/>
      <dgm:spPr/>
    </dgm:pt>
    <dgm:pt modelId="{B664707D-2E38-DB44-9876-CEA32F10C3F4}" type="pres">
      <dgm:prSet presAssocID="{3A6C5153-9D51-0C4E-9192-FB5A0DA33793}" presName="rect1" presStyleLbl="bgImgPlace1" presStyleIdx="1" presStyleCnt="3" custScaleY="15652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zh-TW" altLang="en-US"/>
        </a:p>
      </dgm:t>
    </dgm:pt>
    <dgm:pt modelId="{089FB0DF-78DA-AE4F-A8BC-E5D03DB2D6E2}" type="pres">
      <dgm:prSet presAssocID="{3A6C5153-9D51-0C4E-9192-FB5A0DA33793}" presName="wedgeRectCallout1" presStyleLbl="node1" presStyleIdx="1" presStyleCnt="3" custLinFactNeighborX="-4269" custLinFactNeighborY="3144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53258C-89E2-CB47-ACD0-CA508A42F0EB}" type="pres">
      <dgm:prSet presAssocID="{C625E29F-1D4D-2542-B0C4-FE9E72F026C7}" presName="sibTrans" presStyleCnt="0"/>
      <dgm:spPr/>
    </dgm:pt>
    <dgm:pt modelId="{29FE68ED-67CC-744B-9ECE-D177ACE18C1A}" type="pres">
      <dgm:prSet presAssocID="{B9BB8CE0-5C3D-7A4C-952D-5A51637EF82F}" presName="composite" presStyleCnt="0"/>
      <dgm:spPr/>
    </dgm:pt>
    <dgm:pt modelId="{1F5C2D62-6AD0-414A-9BC9-B58D530F209C}" type="pres">
      <dgm:prSet presAssocID="{B9BB8CE0-5C3D-7A4C-952D-5A51637EF82F}" presName="rect1" presStyleLbl="bgImgPlace1" presStyleIdx="2" presStyleCnt="3" custScaleY="14318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zh-TW" altLang="en-US"/>
        </a:p>
      </dgm:t>
    </dgm:pt>
    <dgm:pt modelId="{9C9F4A06-3FFB-654D-80BD-1911CC3858E8}" type="pres">
      <dgm:prSet presAssocID="{B9BB8CE0-5C3D-7A4C-952D-5A51637EF82F}" presName="wedgeRectCallout1" presStyleLbl="node1" presStyleIdx="2" presStyleCnt="3" custScaleY="107396" custLinFactNeighborX="-2023" custLinFactNeighborY="3186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3375B96-3FEE-724A-86BC-21B108F595C8}" type="presOf" srcId="{5B75E53C-E9B4-6949-BDB6-5BCE65BEA93B}" destId="{0A2BBBBA-8AE5-8C4C-ADDF-3DF3A557D6C2}" srcOrd="0" destOrd="0" presId="urn:microsoft.com/office/officeart/2008/layout/BendingPictureCaptionList"/>
    <dgm:cxn modelId="{07B336B9-B24A-F349-8121-41EEA60DA807}" srcId="{A9E560FF-1083-DC42-B263-578C9CDB260E}" destId="{5B75E53C-E9B4-6949-BDB6-5BCE65BEA93B}" srcOrd="0" destOrd="0" parTransId="{AFA923C0-A192-3D4E-92F2-BAAB6723EA75}" sibTransId="{CC5D3183-BBBD-BE4A-AB34-3E4DB2CE5E08}"/>
    <dgm:cxn modelId="{F6BEF19F-D74C-8C48-B211-ACDD28E026C1}" type="presOf" srcId="{3A6C5153-9D51-0C4E-9192-FB5A0DA33793}" destId="{089FB0DF-78DA-AE4F-A8BC-E5D03DB2D6E2}" srcOrd="0" destOrd="0" presId="urn:microsoft.com/office/officeart/2008/layout/BendingPictureCaptionList"/>
    <dgm:cxn modelId="{B2122A47-5D01-8E43-841E-DDD14860FA34}" srcId="{A9E560FF-1083-DC42-B263-578C9CDB260E}" destId="{3A6C5153-9D51-0C4E-9192-FB5A0DA33793}" srcOrd="1" destOrd="0" parTransId="{6D9EAAAC-8E69-4645-A91A-D1DED1FFD37B}" sibTransId="{C625E29F-1D4D-2542-B0C4-FE9E72F026C7}"/>
    <dgm:cxn modelId="{364AF794-F647-D041-A6E5-3C10CB10A4C0}" type="presOf" srcId="{B9BB8CE0-5C3D-7A4C-952D-5A51637EF82F}" destId="{9C9F4A06-3FFB-654D-80BD-1911CC3858E8}" srcOrd="0" destOrd="0" presId="urn:microsoft.com/office/officeart/2008/layout/BendingPictureCaptionList"/>
    <dgm:cxn modelId="{F2699EF3-D4C6-1B44-85EA-F3B7AEF8AC81}" srcId="{A9E560FF-1083-DC42-B263-578C9CDB260E}" destId="{B9BB8CE0-5C3D-7A4C-952D-5A51637EF82F}" srcOrd="2" destOrd="0" parTransId="{C8A93CC9-A131-7E40-9A23-9DF8D5338683}" sibTransId="{9EDB0991-50A2-374A-8363-D4D016324B6B}"/>
    <dgm:cxn modelId="{894B5715-1D46-D448-936A-23B5913384F3}" type="presOf" srcId="{A9E560FF-1083-DC42-B263-578C9CDB260E}" destId="{F2A6F909-FF74-364E-B4C0-D7E590B73B06}" srcOrd="0" destOrd="0" presId="urn:microsoft.com/office/officeart/2008/layout/BendingPictureCaptionList"/>
    <dgm:cxn modelId="{64ED3392-9563-3D41-BC10-ADD48854F392}" type="presParOf" srcId="{F2A6F909-FF74-364E-B4C0-D7E590B73B06}" destId="{675CF49F-E075-A04E-B86F-0D0EF1AF75C6}" srcOrd="0" destOrd="0" presId="urn:microsoft.com/office/officeart/2008/layout/BendingPictureCaptionList"/>
    <dgm:cxn modelId="{C88D1481-42A0-084B-A433-3F3818A33D73}" type="presParOf" srcId="{675CF49F-E075-A04E-B86F-0D0EF1AF75C6}" destId="{006F64CA-C5EA-774C-A5AC-3AFF46199C7F}" srcOrd="0" destOrd="0" presId="urn:microsoft.com/office/officeart/2008/layout/BendingPictureCaptionList"/>
    <dgm:cxn modelId="{341BB1DA-9962-0D4F-843C-A08EC45657C6}" type="presParOf" srcId="{675CF49F-E075-A04E-B86F-0D0EF1AF75C6}" destId="{0A2BBBBA-8AE5-8C4C-ADDF-3DF3A557D6C2}" srcOrd="1" destOrd="0" presId="urn:microsoft.com/office/officeart/2008/layout/BendingPictureCaptionList"/>
    <dgm:cxn modelId="{9857FE22-F51E-1C49-A9BF-8771A2F83747}" type="presParOf" srcId="{F2A6F909-FF74-364E-B4C0-D7E590B73B06}" destId="{6497CD2B-0930-FD4F-94AF-3F9628816518}" srcOrd="1" destOrd="0" presId="urn:microsoft.com/office/officeart/2008/layout/BendingPictureCaptionList"/>
    <dgm:cxn modelId="{D913C773-3A58-B445-97E0-BC8ECD24FE26}" type="presParOf" srcId="{F2A6F909-FF74-364E-B4C0-D7E590B73B06}" destId="{B0A54277-D636-4C4C-94E1-ADDA58E701BB}" srcOrd="2" destOrd="0" presId="urn:microsoft.com/office/officeart/2008/layout/BendingPictureCaptionList"/>
    <dgm:cxn modelId="{7E32E6B1-E927-AA43-B71D-16A94BB06A68}" type="presParOf" srcId="{B0A54277-D636-4C4C-94E1-ADDA58E701BB}" destId="{B664707D-2E38-DB44-9876-CEA32F10C3F4}" srcOrd="0" destOrd="0" presId="urn:microsoft.com/office/officeart/2008/layout/BendingPictureCaptionList"/>
    <dgm:cxn modelId="{5804376A-EDB2-E04B-B1A9-2CC8C72286AC}" type="presParOf" srcId="{B0A54277-D636-4C4C-94E1-ADDA58E701BB}" destId="{089FB0DF-78DA-AE4F-A8BC-E5D03DB2D6E2}" srcOrd="1" destOrd="0" presId="urn:microsoft.com/office/officeart/2008/layout/BendingPictureCaptionList"/>
    <dgm:cxn modelId="{FCE94E44-0547-4644-8312-8019ED0B8B51}" type="presParOf" srcId="{F2A6F909-FF74-364E-B4C0-D7E590B73B06}" destId="{0753258C-89E2-CB47-ACD0-CA508A42F0EB}" srcOrd="3" destOrd="0" presId="urn:microsoft.com/office/officeart/2008/layout/BendingPictureCaptionList"/>
    <dgm:cxn modelId="{CE82BE56-7DD6-724A-9B44-A9CC8BF65AA2}" type="presParOf" srcId="{F2A6F909-FF74-364E-B4C0-D7E590B73B06}" destId="{29FE68ED-67CC-744B-9ECE-D177ACE18C1A}" srcOrd="4" destOrd="0" presId="urn:microsoft.com/office/officeart/2008/layout/BendingPictureCaptionList"/>
    <dgm:cxn modelId="{E8FBD2DB-8461-E740-861C-33733554B84A}" type="presParOf" srcId="{29FE68ED-67CC-744B-9ECE-D177ACE18C1A}" destId="{1F5C2D62-6AD0-414A-9BC9-B58D530F209C}" srcOrd="0" destOrd="0" presId="urn:microsoft.com/office/officeart/2008/layout/BendingPictureCaptionList"/>
    <dgm:cxn modelId="{CF24C84D-CEC9-A44D-9F9E-891604F70B6D}" type="presParOf" srcId="{29FE68ED-67CC-744B-9ECE-D177ACE18C1A}" destId="{9C9F4A06-3FFB-654D-80BD-1911CC3858E8}" srcOrd="1" destOrd="0" presId="urn:microsoft.com/office/officeart/2008/layout/BendingPictureCaptionList"/>
  </dgm:cxnLst>
  <dgm:bg>
    <a:solidFill>
      <a:srgbClr val="FFF88E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595D6-9328-5145-B741-02E8D79AC10A}">
      <dsp:nvSpPr>
        <dsp:cNvPr id="0" name=""/>
        <dsp:cNvSpPr/>
      </dsp:nvSpPr>
      <dsp:spPr>
        <a:xfrm>
          <a:off x="0" y="107"/>
          <a:ext cx="8229600" cy="863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b="1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講題</a:t>
          </a:r>
          <a:endParaRPr lang="zh-TW" altLang="en-US" sz="4800" kern="1200" dirty="0">
            <a:latin typeface="標楷體" panose="03000509000000000000" pitchFamily="65" charset="-120"/>
            <a:ea typeface="標楷體" panose="03000509000000000000" pitchFamily="65" charset="-120"/>
            <a:cs typeface="BiauKai"/>
          </a:endParaRPr>
        </a:p>
      </dsp:txBody>
      <dsp:txXfrm>
        <a:off x="42171" y="42278"/>
        <a:ext cx="8145258" cy="7795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6F792-0CB5-EB40-8814-032B21AA28A7}">
      <dsp:nvSpPr>
        <dsp:cNvPr id="0" name=""/>
        <dsp:cNvSpPr/>
      </dsp:nvSpPr>
      <dsp:spPr>
        <a:xfrm rot="5400000">
          <a:off x="-189131" y="189574"/>
          <a:ext cx="1260878" cy="88261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時間</a:t>
          </a:r>
          <a:endParaRPr lang="zh-TW" altLang="en-US" sz="2200" kern="1200" dirty="0"/>
        </a:p>
      </dsp:txBody>
      <dsp:txXfrm rot="-5400000">
        <a:off x="1" y="441749"/>
        <a:ext cx="882614" cy="378264"/>
      </dsp:txXfrm>
    </dsp:sp>
    <dsp:sp modelId="{012C9B64-30FE-144E-A4E5-0EAF1A509AB9}">
      <dsp:nvSpPr>
        <dsp:cNvPr id="0" name=""/>
        <dsp:cNvSpPr/>
      </dsp:nvSpPr>
      <dsp:spPr>
        <a:xfrm rot="5400000">
          <a:off x="4146321" y="-3263264"/>
          <a:ext cx="819570" cy="7346985"/>
        </a:xfrm>
        <a:prstGeom prst="round2SameRect">
          <a:avLst/>
        </a:prstGeom>
        <a:solidFill>
          <a:srgbClr val="FF99EA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4000" kern="12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2017.07.19/08.10</a:t>
          </a:r>
          <a:r>
            <a:rPr lang="zh-TW" altLang="en-US" sz="4000" kern="12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 </a:t>
          </a:r>
          <a:endParaRPr lang="zh-TW" altLang="en-US" sz="4000" kern="1200" dirty="0">
            <a:latin typeface="標楷體" panose="03000509000000000000" pitchFamily="65" charset="-120"/>
            <a:ea typeface="標楷體" panose="03000509000000000000" pitchFamily="65" charset="-120"/>
            <a:cs typeface="BiauKai"/>
          </a:endParaRPr>
        </a:p>
      </dsp:txBody>
      <dsp:txXfrm rot="-5400000">
        <a:off x="882614" y="40451"/>
        <a:ext cx="7306977" cy="739554"/>
      </dsp:txXfrm>
    </dsp:sp>
    <dsp:sp modelId="{458C8D4B-33B7-944C-8664-05A5D6F3F2C2}">
      <dsp:nvSpPr>
        <dsp:cNvPr id="0" name=""/>
        <dsp:cNvSpPr/>
      </dsp:nvSpPr>
      <dsp:spPr>
        <a:xfrm rot="5400000">
          <a:off x="-189131" y="1250880"/>
          <a:ext cx="1260878" cy="882614"/>
        </a:xfrm>
        <a:prstGeom prst="chevron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地點</a:t>
          </a:r>
          <a:endParaRPr lang="zh-TW" altLang="en-US" sz="2200" kern="1200" dirty="0"/>
        </a:p>
      </dsp:txBody>
      <dsp:txXfrm rot="-5400000">
        <a:off x="1" y="1503055"/>
        <a:ext cx="882614" cy="378264"/>
      </dsp:txXfrm>
    </dsp:sp>
    <dsp:sp modelId="{DB3F0F8B-3251-5843-AE5E-197BC2B0B81C}">
      <dsp:nvSpPr>
        <dsp:cNvPr id="0" name=""/>
        <dsp:cNvSpPr/>
      </dsp:nvSpPr>
      <dsp:spPr>
        <a:xfrm rot="5400000">
          <a:off x="4146321" y="-2201958"/>
          <a:ext cx="819570" cy="7346985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000" b="1" kern="12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左營蓮潭會館</a:t>
          </a:r>
          <a:endParaRPr lang="zh-TW" altLang="en-US" sz="4000" b="1" kern="1200" dirty="0">
            <a:solidFill>
              <a:srgbClr val="0000FF"/>
            </a:solidFill>
            <a:latin typeface="標楷體" panose="03000509000000000000" pitchFamily="65" charset="-120"/>
            <a:ea typeface="標楷體" panose="03000509000000000000" pitchFamily="65" charset="-120"/>
            <a:cs typeface="BiauKai"/>
          </a:endParaRPr>
        </a:p>
      </dsp:txBody>
      <dsp:txXfrm rot="-5400000">
        <a:off x="882614" y="1101757"/>
        <a:ext cx="7306977" cy="739554"/>
      </dsp:txXfrm>
    </dsp:sp>
    <dsp:sp modelId="{DF57DDC3-E8FF-6145-9DC9-F7596F5FE3CA}">
      <dsp:nvSpPr>
        <dsp:cNvPr id="0" name=""/>
        <dsp:cNvSpPr/>
      </dsp:nvSpPr>
      <dsp:spPr>
        <a:xfrm rot="5400000">
          <a:off x="-189131" y="2312186"/>
          <a:ext cx="1260878" cy="882614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講師</a:t>
          </a:r>
          <a:endParaRPr lang="zh-TW" altLang="en-US" sz="2200" kern="1200" dirty="0"/>
        </a:p>
      </dsp:txBody>
      <dsp:txXfrm rot="-5400000">
        <a:off x="1" y="2564361"/>
        <a:ext cx="882614" cy="378264"/>
      </dsp:txXfrm>
    </dsp:sp>
    <dsp:sp modelId="{7CC17F23-C247-7F4A-B3C8-6558FC554F5B}">
      <dsp:nvSpPr>
        <dsp:cNvPr id="0" name=""/>
        <dsp:cNvSpPr/>
      </dsp:nvSpPr>
      <dsp:spPr>
        <a:xfrm rot="5400000">
          <a:off x="4146321" y="-1140652"/>
          <a:ext cx="819570" cy="7346985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000" b="1" kern="12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張緒中博士</a:t>
          </a:r>
          <a:endParaRPr lang="zh-TW" altLang="en-US" sz="4000" b="1" kern="1200" dirty="0">
            <a:latin typeface="標楷體" panose="03000509000000000000" pitchFamily="65" charset="-120"/>
            <a:ea typeface="標楷體" panose="03000509000000000000" pitchFamily="65" charset="-120"/>
            <a:cs typeface="BiauKai"/>
          </a:endParaRPr>
        </a:p>
      </dsp:txBody>
      <dsp:txXfrm rot="-5400000">
        <a:off x="882614" y="2163063"/>
        <a:ext cx="7306977" cy="7395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A3685-D5A1-7A42-9930-86AA31652ACC}">
      <dsp:nvSpPr>
        <dsp:cNvPr id="0" name=""/>
        <dsp:cNvSpPr/>
      </dsp:nvSpPr>
      <dsp:spPr>
        <a:xfrm>
          <a:off x="0" y="5512"/>
          <a:ext cx="8136904" cy="11319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500" b="1" kern="12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30</a:t>
          </a:r>
          <a:r>
            <a:rPr lang="zh-TW" altLang="en-US" sz="4500" b="1" kern="12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年</a:t>
          </a:r>
          <a:r>
            <a:rPr lang="en-US" altLang="zh-TW" sz="4500" b="1" kern="12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!</a:t>
          </a:r>
          <a:r>
            <a:rPr lang="zh-TW" altLang="en-US" sz="4500" b="1" kern="12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高雄電信員工爭什麼？</a:t>
          </a:r>
          <a:endParaRPr lang="zh-TW" altLang="en-US" sz="4500" b="1" kern="1200" dirty="0">
            <a:solidFill>
              <a:srgbClr val="0000FF"/>
            </a:solidFill>
            <a:latin typeface="標楷體" panose="03000509000000000000" pitchFamily="65" charset="-120"/>
            <a:ea typeface="標楷體" panose="03000509000000000000" pitchFamily="65" charset="-120"/>
            <a:cs typeface="BiauKai"/>
          </a:endParaRPr>
        </a:p>
      </dsp:txBody>
      <dsp:txXfrm>
        <a:off x="55258" y="60770"/>
        <a:ext cx="8026388" cy="10214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A74C7-31B4-B74E-8EC7-209CEA94D1AB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1" kern="12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高雄市獨立總工會理事長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1" kern="12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台灣工會監督企業社會責人大聯盟召集人</a:t>
          </a:r>
          <a:endParaRPr lang="zh-TW" altLang="en-US" sz="2700" b="1" kern="1200" dirty="0">
            <a:solidFill>
              <a:srgbClr val="0000FF"/>
            </a:solidFill>
            <a:latin typeface="標楷體" panose="03000509000000000000" pitchFamily="65" charset="-120"/>
            <a:ea typeface="標楷體" panose="03000509000000000000" pitchFamily="65" charset="-120"/>
            <a:cs typeface="BiauKai"/>
          </a:endParaRPr>
        </a:p>
      </dsp:txBody>
      <dsp:txXfrm>
        <a:off x="1787356" y="0"/>
        <a:ext cx="6442243" cy="1414363"/>
      </dsp:txXfrm>
    </dsp:sp>
    <dsp:sp modelId="{626F30DF-1466-1C49-80FA-83F022EC4DF7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669DDD-FECA-484A-B2DC-64BFB76E4D0D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台灣通信網路產業工會理事長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中華電信台灣南區分公司企業工會理事長</a:t>
          </a:r>
          <a:endParaRPr lang="zh-TW" altLang="en-US" sz="27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BiauKai"/>
          </a:endParaRPr>
        </a:p>
      </dsp:txBody>
      <dsp:txXfrm>
        <a:off x="1787356" y="1555799"/>
        <a:ext cx="6442243" cy="1414363"/>
      </dsp:txXfrm>
    </dsp:sp>
    <dsp:sp modelId="{1CCCD91D-0080-CA4A-A6E0-1C14C591B649}">
      <dsp:nvSpPr>
        <dsp:cNvPr id="0" name=""/>
        <dsp:cNvSpPr/>
      </dsp:nvSpPr>
      <dsp:spPr>
        <a:xfrm>
          <a:off x="141436" y="1697236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51DEB0-1186-7D4B-8CD7-4BAC8CDFB40A}">
      <dsp:nvSpPr>
        <dsp:cNvPr id="0" name=""/>
        <dsp:cNvSpPr/>
      </dsp:nvSpPr>
      <dsp:spPr>
        <a:xfrm>
          <a:off x="0" y="3096338"/>
          <a:ext cx="8229600" cy="141436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國立中山大學公事所兼任助理教授</a:t>
          </a:r>
        </a:p>
      </dsp:txBody>
      <dsp:txXfrm>
        <a:off x="1787356" y="3096338"/>
        <a:ext cx="6442243" cy="1414363"/>
      </dsp:txXfrm>
    </dsp:sp>
    <dsp:sp modelId="{1E3400DE-9325-4541-A39A-02D315830E70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CBF23-32C0-6B48-927B-28BA93C6A36C}">
      <dsp:nvSpPr>
        <dsp:cNvPr id="0" name=""/>
        <dsp:cNvSpPr/>
      </dsp:nvSpPr>
      <dsp:spPr>
        <a:xfrm>
          <a:off x="0" y="0"/>
          <a:ext cx="8229600" cy="1135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effectLst>
                <a:glow rad="101600">
                  <a:srgbClr val="E0EF1F">
                    <a:alpha val="75000"/>
                  </a:srgb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如何應用現有勞動法制保障權益</a:t>
          </a:r>
        </a:p>
      </dsp:txBody>
      <dsp:txXfrm>
        <a:off x="1759481" y="0"/>
        <a:ext cx="6470118" cy="1135613"/>
      </dsp:txXfrm>
    </dsp:sp>
    <dsp:sp modelId="{CCEBDBCB-1E8F-0148-B6C9-40B55022165D}">
      <dsp:nvSpPr>
        <dsp:cNvPr id="0" name=""/>
        <dsp:cNvSpPr/>
      </dsp:nvSpPr>
      <dsp:spPr>
        <a:xfrm>
          <a:off x="113561" y="113561"/>
          <a:ext cx="1645920" cy="9084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5000" b="-6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31B8FE-A6C9-5541-A092-47DB768DDC27}">
      <dsp:nvSpPr>
        <dsp:cNvPr id="0" name=""/>
        <dsp:cNvSpPr/>
      </dsp:nvSpPr>
      <dsp:spPr>
        <a:xfrm>
          <a:off x="0" y="1249175"/>
          <a:ext cx="8229600" cy="1135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3200" kern="1200" dirty="0" smtClean="0">
              <a:effectLst>
                <a:glow rad="101600">
                  <a:srgbClr val="2CFF19">
                    <a:alpha val="75000"/>
                  </a:srgb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藉由股東會爭取員工權益揭弊監督 </a:t>
          </a:r>
        </a:p>
      </dsp:txBody>
      <dsp:txXfrm>
        <a:off x="1759481" y="1249175"/>
        <a:ext cx="6470118" cy="1135613"/>
      </dsp:txXfrm>
    </dsp:sp>
    <dsp:sp modelId="{9D49AE61-9888-134C-AEF2-16C3B35A0CA9}">
      <dsp:nvSpPr>
        <dsp:cNvPr id="0" name=""/>
        <dsp:cNvSpPr/>
      </dsp:nvSpPr>
      <dsp:spPr>
        <a:xfrm>
          <a:off x="113561" y="1362736"/>
          <a:ext cx="1645920" cy="9084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8000" b="-4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5E3C8E-48F1-7C4B-AE3C-F45C52606F50}">
      <dsp:nvSpPr>
        <dsp:cNvPr id="0" name=""/>
        <dsp:cNvSpPr/>
      </dsp:nvSpPr>
      <dsp:spPr>
        <a:xfrm>
          <a:off x="0" y="2448270"/>
          <a:ext cx="8229600" cy="1135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effectLst>
                <a:glow rad="101600">
                  <a:srgbClr val="FF99EA">
                    <a:alpha val="75000"/>
                  </a:srgb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職工福利委員會結構問題及現狀</a:t>
          </a:r>
        </a:p>
      </dsp:txBody>
      <dsp:txXfrm>
        <a:off x="1759481" y="2448270"/>
        <a:ext cx="6470118" cy="1135613"/>
      </dsp:txXfrm>
    </dsp:sp>
    <dsp:sp modelId="{5650988A-F607-4A41-A847-164CE1EFAA0D}">
      <dsp:nvSpPr>
        <dsp:cNvPr id="0" name=""/>
        <dsp:cNvSpPr/>
      </dsp:nvSpPr>
      <dsp:spPr>
        <a:xfrm>
          <a:off x="113561" y="2611912"/>
          <a:ext cx="1645920" cy="9084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5000" b="-6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6C49E8-5730-D340-AC1A-EE0201860CB7}">
      <dsp:nvSpPr>
        <dsp:cNvPr id="0" name=""/>
        <dsp:cNvSpPr/>
      </dsp:nvSpPr>
      <dsp:spPr>
        <a:xfrm>
          <a:off x="0" y="3747526"/>
          <a:ext cx="8229600" cy="1135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勞保年金公勞保年資併計案</a:t>
          </a:r>
          <a:endParaRPr lang="zh-TW" altLang="en-US" sz="3200" b="1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  <a:cs typeface="BiauKai"/>
          </a:endParaRPr>
        </a:p>
      </dsp:txBody>
      <dsp:txXfrm>
        <a:off x="1759481" y="3747526"/>
        <a:ext cx="6470118" cy="1135613"/>
      </dsp:txXfrm>
    </dsp:sp>
    <dsp:sp modelId="{CE29F7E8-4CCE-034F-A5D6-B9CE70E3BCDB}">
      <dsp:nvSpPr>
        <dsp:cNvPr id="0" name=""/>
        <dsp:cNvSpPr/>
      </dsp:nvSpPr>
      <dsp:spPr>
        <a:xfrm>
          <a:off x="82354" y="3888433"/>
          <a:ext cx="1645920" cy="9084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0" b="-8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F64CA-C5EA-774C-A5AC-3AFF46199C7F}">
      <dsp:nvSpPr>
        <dsp:cNvPr id="0" name=""/>
        <dsp:cNvSpPr/>
      </dsp:nvSpPr>
      <dsp:spPr>
        <a:xfrm>
          <a:off x="0" y="491958"/>
          <a:ext cx="2591020" cy="32539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2BBBBA-8AE5-8C4C-ADDF-3DF3A557D6C2}">
      <dsp:nvSpPr>
        <dsp:cNvPr id="0" name=""/>
        <dsp:cNvSpPr/>
      </dsp:nvSpPr>
      <dsp:spPr>
        <a:xfrm>
          <a:off x="144018" y="3312367"/>
          <a:ext cx="2306007" cy="688456"/>
        </a:xfrm>
        <a:prstGeom prst="wedgeRectCallout">
          <a:avLst>
            <a:gd name="adj1" fmla="val 20250"/>
            <a:gd name="adj2" fmla="val -607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solidFill>
                <a:srgbClr val="FF0000"/>
              </a:solidFill>
            </a:rPr>
            <a:t>勞工低薪</a:t>
          </a:r>
          <a:endParaRPr lang="zh-TW" altLang="en-US" sz="3000" b="1" kern="1200" dirty="0">
            <a:solidFill>
              <a:srgbClr val="FF0000"/>
            </a:solidFill>
          </a:endParaRPr>
        </a:p>
      </dsp:txBody>
      <dsp:txXfrm>
        <a:off x="144018" y="3312367"/>
        <a:ext cx="2306007" cy="688456"/>
      </dsp:txXfrm>
    </dsp:sp>
    <dsp:sp modelId="{B664707D-2E38-DB44-9876-CEA32F10C3F4}">
      <dsp:nvSpPr>
        <dsp:cNvPr id="0" name=""/>
        <dsp:cNvSpPr/>
      </dsp:nvSpPr>
      <dsp:spPr>
        <a:xfrm>
          <a:off x="2850122" y="496767"/>
          <a:ext cx="2591020" cy="324437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9FB0DF-78DA-AE4F-A8BC-E5D03DB2D6E2}">
      <dsp:nvSpPr>
        <dsp:cNvPr id="0" name=""/>
        <dsp:cNvSpPr/>
      </dsp:nvSpPr>
      <dsp:spPr>
        <a:xfrm>
          <a:off x="2984870" y="3176215"/>
          <a:ext cx="2306007" cy="725485"/>
        </a:xfrm>
        <a:prstGeom prst="wedgeRectCallout">
          <a:avLst>
            <a:gd name="adj1" fmla="val 20250"/>
            <a:gd name="adj2" fmla="val -607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solidFill>
                <a:srgbClr val="0000FF"/>
              </a:solidFill>
            </a:rPr>
            <a:t>老闆傷心</a:t>
          </a:r>
          <a:endParaRPr lang="zh-TW" altLang="en-US" sz="3000" b="1" kern="1200" dirty="0">
            <a:solidFill>
              <a:srgbClr val="0000FF"/>
            </a:solidFill>
          </a:endParaRPr>
        </a:p>
      </dsp:txBody>
      <dsp:txXfrm>
        <a:off x="2984870" y="3176215"/>
        <a:ext cx="2306007" cy="725485"/>
      </dsp:txXfrm>
    </dsp:sp>
    <dsp:sp modelId="{1F5C2D62-6AD0-414A-9BC9-B58D530F209C}">
      <dsp:nvSpPr>
        <dsp:cNvPr id="0" name=""/>
        <dsp:cNvSpPr/>
      </dsp:nvSpPr>
      <dsp:spPr>
        <a:xfrm>
          <a:off x="5700243" y="586263"/>
          <a:ext cx="2591020" cy="29678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9F4A06-3FFB-654D-80BD-1911CC3858E8}">
      <dsp:nvSpPr>
        <dsp:cNvPr id="0" name=""/>
        <dsp:cNvSpPr/>
      </dsp:nvSpPr>
      <dsp:spPr>
        <a:xfrm>
          <a:off x="5886785" y="3103669"/>
          <a:ext cx="2306007" cy="779142"/>
        </a:xfrm>
        <a:prstGeom prst="wedgeRectCallout">
          <a:avLst>
            <a:gd name="adj1" fmla="val 20250"/>
            <a:gd name="adj2" fmla="val -607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solidFill>
                <a:schemeClr val="tx1"/>
              </a:solidFill>
            </a:rPr>
            <a:t>學者創新</a:t>
          </a:r>
          <a:endParaRPr lang="zh-TW" altLang="en-US" sz="3000" b="1" kern="1200" dirty="0">
            <a:solidFill>
              <a:schemeClr val="tx1"/>
            </a:solidFill>
          </a:endParaRPr>
        </a:p>
      </dsp:txBody>
      <dsp:txXfrm>
        <a:off x="5886785" y="3103669"/>
        <a:ext cx="2306007" cy="779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117EA-54A5-4B86-9F20-59103331EAFF}" type="datetimeFigureOut">
              <a:rPr lang="zh-TW" altLang="en-US" smtClean="0"/>
              <a:t>2017/7/12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B39C8-A1AB-4138-AEBA-3B293611A0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464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B39C8-A1AB-4138-AEBA-3B293611A06D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6244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bin"/><Relationship Id="rId4" Type="http://schemas.openxmlformats.org/officeDocument/2006/relationships/audio" Target="../media/audio1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Relationship Id="rId4" Type="http://schemas.openxmlformats.org/officeDocument/2006/relationships/audio" Target="../media/audio1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7C71-3851-48F0-8A7A-B393E666A2FE}" type="datetime1">
              <a:rPr lang="zh-TW" altLang="en-US" smtClean="0"/>
              <a:t>2017/7/12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361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相機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A1FF-BAD6-4F19-A4E2-4E7661A69F18}" type="datetime1">
              <a:rPr lang="zh-TW" altLang="en-US" smtClean="0"/>
              <a:t>2017/7/12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742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FD46-A5E8-4929-BDD2-EC9FD2701450}" type="datetime1">
              <a:rPr lang="zh-TW" altLang="en-US" smtClean="0"/>
              <a:t>2017/7/12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17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相機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1E54-7D8D-4D6B-9955-BCF45357623B}" type="datetime1">
              <a:rPr lang="zh-TW" altLang="en-US" smtClean="0"/>
              <a:t>2017/7/12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240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28C2-63CF-416B-AAE0-76AB74F36F6A}" type="datetime1">
              <a:rPr lang="zh-TW" altLang="en-US" smtClean="0"/>
              <a:t>2017/7/12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336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AF1D-0D04-4594-8C13-AD05C867B745}" type="datetime1">
              <a:rPr lang="zh-TW" altLang="en-US" smtClean="0"/>
              <a:t>2017/7/12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19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85C4-B13A-4A72-ABBF-EE2EDA2E0194}" type="datetime1">
              <a:rPr lang="zh-TW" altLang="en-US" smtClean="0"/>
              <a:t>2017/7/12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967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7C71-3851-48F0-8A7A-B393E666A2F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8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相機"/>
          </p:stSnd>
        </p:sndAc>
      </p:transition>
    </mc:Choice>
    <mc:Fallback xmlns="">
      <p:transition spd="slow">
        <p:fade/>
        <p:sndAc>
          <p:stSnd>
            <p:snd r:embed="rId3" name="相機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1685-662C-4C43-B934-F94DEDF5BD0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C:\Users\KS03\Pictures\543.bmp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36" b="50000"/>
          <a:stretch/>
        </p:blipFill>
        <p:spPr bwMode="auto">
          <a:xfrm>
            <a:off x="1403648" y="6368202"/>
            <a:ext cx="5922818" cy="43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15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相機"/>
          </p:stSnd>
        </p:sndAc>
      </p:transition>
    </mc:Choice>
    <mc:Fallback xmlns="">
      <p:transition spd="slow">
        <p:fade/>
        <p:sndAc>
          <p:stSnd>
            <p:snd r:embed="rId4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F939-656A-4935-B1BB-9EDB4A877EB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0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相機"/>
          </p:stSnd>
        </p:sndAc>
      </p:transition>
    </mc:Choice>
    <mc:Fallback xmlns="">
      <p:transition spd="slow">
        <p:fade/>
        <p:sndAc>
          <p:stSnd>
            <p:snd r:embed="rId3" name="相機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1D50-B803-4E0A-B928-78927FE9279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0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相機"/>
          </p:stSnd>
        </p:sndAc>
      </p:transition>
    </mc:Choice>
    <mc:Fallback xmlns="">
      <p:transition spd="slow">
        <p:fade/>
        <p:sndAc>
          <p:stSnd>
            <p:snd r:embed="rId3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1685-662C-4C43-B934-F94DEDF5BD02}" type="datetime1">
              <a:rPr lang="zh-TW" altLang="en-US" smtClean="0"/>
              <a:t>2017/7/12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2050" name="Picture 2" descr="C:\Users\KS03\Pictures\543.bmp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36" b="50000"/>
          <a:stretch/>
        </p:blipFill>
        <p:spPr bwMode="auto">
          <a:xfrm>
            <a:off x="1403648" y="6368202"/>
            <a:ext cx="5922818" cy="43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09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4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B586-0F6F-447D-8198-978F1AFF007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4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相機"/>
          </p:stSnd>
        </p:sndAc>
      </p:transition>
    </mc:Choice>
    <mc:Fallback xmlns="">
      <p:transition spd="slow">
        <p:fade/>
        <p:sndAc>
          <p:stSnd>
            <p:snd r:embed="rId3" name="相機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C897-5CCD-40FC-B751-7B7C245393A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29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相機"/>
          </p:stSnd>
        </p:sndAc>
      </p:transition>
    </mc:Choice>
    <mc:Fallback xmlns="">
      <p:transition spd="slow">
        <p:fade/>
        <p:sndAc>
          <p:stSnd>
            <p:snd r:embed="rId3" name="相機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7071-6D69-4E07-90EF-3F2AEE403F8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相機"/>
          </p:stSnd>
        </p:sndAc>
      </p:transition>
    </mc:Choice>
    <mc:Fallback xmlns="">
      <p:transition spd="slow">
        <p:fade/>
        <p:sndAc>
          <p:stSnd>
            <p:snd r:embed="rId3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422C-E304-4B37-A2BE-58E1BD774B7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4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相機"/>
          </p:stSnd>
        </p:sndAc>
      </p:transition>
    </mc:Choice>
    <mc:Fallback xmlns="">
      <p:transition spd="slow">
        <p:fade/>
        <p:sndAc>
          <p:stSnd>
            <p:snd r:embed="rId3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71C4-1FB5-44DF-B483-B730C1EBEAA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1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相機"/>
          </p:stSnd>
        </p:sndAc>
      </p:transition>
    </mc:Choice>
    <mc:Fallback xmlns="">
      <p:transition spd="slow">
        <p:fade/>
        <p:sndAc>
          <p:stSnd>
            <p:snd r:embed="rId3" name="相機"/>
          </p:stSnd>
        </p:sndAc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A1FF-BAD6-4F19-A4E2-4E7661A69F1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5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相機"/>
          </p:stSnd>
        </p:sndAc>
      </p:transition>
    </mc:Choice>
    <mc:Fallback xmlns="">
      <p:transition spd="slow">
        <p:fade/>
        <p:sndAc>
          <p:stSnd>
            <p:snd r:embed="rId3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FD46-A5E8-4929-BDD2-EC9FD270145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9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相機"/>
          </p:stSnd>
        </p:sndAc>
      </p:transition>
    </mc:Choice>
    <mc:Fallback xmlns="">
      <p:transition spd="slow">
        <p:fade/>
        <p:sndAc>
          <p:stSnd>
            <p:snd r:embed="rId3" name="相機"/>
          </p:stSnd>
        </p:sndAc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1E54-7D8D-4D6B-9955-BCF45357623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7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相機"/>
          </p:stSnd>
        </p:sndAc>
      </p:transition>
    </mc:Choice>
    <mc:Fallback xmlns="">
      <p:transition spd="slow">
        <p:fade/>
        <p:sndAc>
          <p:stSnd>
            <p:snd r:embed="rId3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28C2-63CF-416B-AAE0-76AB74F36F6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6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相機"/>
          </p:stSnd>
        </p:sndAc>
      </p:transition>
    </mc:Choice>
    <mc:Fallback xmlns="">
      <p:transition spd="slow">
        <p:fade/>
        <p:sndAc>
          <p:stSnd>
            <p:snd r:embed="rId3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AF1D-0D04-4594-8C13-AD05C867B74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0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相機"/>
          </p:stSnd>
        </p:sndAc>
      </p:transition>
    </mc:Choice>
    <mc:Fallback xmlns="">
      <p:transition spd="slow">
        <p:fade/>
        <p:sndAc>
          <p:stSnd>
            <p:snd r:embed="rId3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F939-656A-4935-B1BB-9EDB4A877EB8}" type="datetime1">
              <a:rPr lang="zh-TW" altLang="en-US" smtClean="0"/>
              <a:t>2017/7/12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550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相機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85C4-B13A-4A72-ABBF-EE2EDA2E019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8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相機"/>
          </p:stSnd>
        </p:sndAc>
      </p:transition>
    </mc:Choice>
    <mc:Fallback xmlns="">
      <p:transition spd="slow">
        <p:fade/>
        <p:sndAc>
          <p:stSnd>
            <p:snd r:embed="rId3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1D50-B803-4E0A-B928-78927FE92790}" type="datetime1">
              <a:rPr lang="zh-TW" altLang="en-US" smtClean="0"/>
              <a:t>2017/7/12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506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B586-0F6F-447D-8198-978F1AFF0070}" type="datetime1">
              <a:rPr lang="zh-TW" altLang="en-US" smtClean="0"/>
              <a:t>2017/7/12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相機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C897-5CCD-40FC-B751-7B7C245393AF}" type="datetime1">
              <a:rPr lang="zh-TW" altLang="en-US" smtClean="0"/>
              <a:t>2017/7/12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319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相機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7071-6D69-4E07-90EF-3F2AEE403F84}" type="datetime1">
              <a:rPr lang="zh-TW" altLang="en-US" smtClean="0"/>
              <a:t>2017/7/12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437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422C-E304-4B37-A2BE-58E1BD774B7A}" type="datetime1">
              <a:rPr lang="zh-TW" altLang="en-US" smtClean="0"/>
              <a:t>2017/7/12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39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71C4-1FB5-44DF-B483-B730C1EBEAA3}" type="datetime1">
              <a:rPr lang="zh-TW" altLang="en-US" smtClean="0"/>
              <a:t>2017/7/12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191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相機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audio" Target="../media/audio1.bin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audio" Target="../media/audio1.bin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audio" Target="../media/audio1.bin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BEE3D-1305-476B-ACB0-798B559325D0}" type="datetime1">
              <a:rPr lang="zh-TW" altLang="en-US" smtClean="0"/>
              <a:t>2017/7/12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3B434-2E04-4CE0-A650-6D59804A2E5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3074" name="Picture 2" descr="C:\Users\KS03\Pictures\543.bmp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34" b="50000"/>
          <a:stretch/>
        </p:blipFill>
        <p:spPr bwMode="auto">
          <a:xfrm>
            <a:off x="1259632" y="6309320"/>
            <a:ext cx="5922818" cy="45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80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7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20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BEE3D-1305-476B-ACB0-798B559325D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3B434-2E04-4CE0-A650-6D59804A2E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C:\Users\KS03\Pictures\543.bmp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34" b="50000"/>
          <a:stretch/>
        </p:blipFill>
        <p:spPr bwMode="auto">
          <a:xfrm>
            <a:off x="1259632" y="6309320"/>
            <a:ext cx="5922818" cy="45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00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7" name="相機"/>
          </p:stSnd>
        </p:sndAc>
      </p:transition>
    </mc:Choice>
    <mc:Fallback xmlns="">
      <p:transition spd="slow">
        <p:fade/>
        <p:sndAc>
          <p:stSnd>
            <p:snd r:embed="rId19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audio" Target="../media/audio1.bin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audio" Target="../media/audio1.bin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bin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bin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bin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bin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bin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bin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s3LamO2LsU" TargetMode="External"/><Relationship Id="rId7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uMXNLUITF0" TargetMode="External"/><Relationship Id="rId5" Type="http://schemas.openxmlformats.org/officeDocument/2006/relationships/hyperlink" Target="https://www.youtube.com/watch?v=rHEJ8fdXnak" TargetMode="External"/><Relationship Id="rId4" Type="http://schemas.openxmlformats.org/officeDocument/2006/relationships/hyperlink" Target="https://www.youtube.com/watch?v=8HKM7li2URk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bin"/><Relationship Id="rId4" Type="http://schemas.openxmlformats.org/officeDocument/2006/relationships/image" Target="../media/image3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7.xml"/><Relationship Id="rId6" Type="http://schemas.openxmlformats.org/officeDocument/2006/relationships/audio" Target="../media/audio1.bin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7.xml"/><Relationship Id="rId5" Type="http://schemas.openxmlformats.org/officeDocument/2006/relationships/audio" Target="../media/audio1.bin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bin"/><Relationship Id="rId4" Type="http://schemas.openxmlformats.org/officeDocument/2006/relationships/image" Target="../media/image4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bin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bin"/><Relationship Id="rId4" Type="http://schemas.openxmlformats.org/officeDocument/2006/relationships/image" Target="../media/image4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bin"/><Relationship Id="rId4" Type="http://schemas.openxmlformats.org/officeDocument/2006/relationships/image" Target="../media/image4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7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bin"/><Relationship Id="rId4" Type="http://schemas.openxmlformats.org/officeDocument/2006/relationships/image" Target="../media/image5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bin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audio" Target="../media/audio1.bin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圖表 8"/>
          <p:cNvGraphicFramePr/>
          <p:nvPr>
            <p:extLst>
              <p:ext uri="{D42A27DB-BD31-4B8C-83A1-F6EECF244321}">
                <p14:modId xmlns:p14="http://schemas.microsoft.com/office/powerpoint/2010/main" val="3499916263"/>
              </p:ext>
            </p:extLst>
          </p:nvPr>
        </p:nvGraphicFramePr>
        <p:xfrm>
          <a:off x="467544" y="548680"/>
          <a:ext cx="822960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597509"/>
              </p:ext>
            </p:extLst>
          </p:nvPr>
        </p:nvGraphicFramePr>
        <p:xfrm>
          <a:off x="539552" y="2852936"/>
          <a:ext cx="822960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資料圖表 9"/>
          <p:cNvGraphicFramePr/>
          <p:nvPr>
            <p:extLst>
              <p:ext uri="{D42A27DB-BD31-4B8C-83A1-F6EECF244321}">
                <p14:modId xmlns:p14="http://schemas.microsoft.com/office/powerpoint/2010/main" val="4082526919"/>
              </p:ext>
            </p:extLst>
          </p:nvPr>
        </p:nvGraphicFramePr>
        <p:xfrm>
          <a:off x="539552" y="1412776"/>
          <a:ext cx="813690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5" name="內容版面配置區 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28" r="1096"/>
          <a:stretch/>
        </p:blipFill>
        <p:spPr>
          <a:xfrm>
            <a:off x="6228184" y="3933056"/>
            <a:ext cx="1512168" cy="1872208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124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19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zh-TW" altLang="en-US" sz="4800" b="1" dirty="0" smtClean="0">
                <a:solidFill>
                  <a:srgbClr val="FF0000"/>
                </a:solidFill>
                <a:ea typeface="標楷體" pitchFamily="65" charset="-120"/>
              </a:rPr>
              <a:t>團體協約法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81399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zh-TW" altLang="en-US" sz="22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第六條：</a:t>
            </a:r>
            <a:endParaRPr lang="en-US" altLang="zh-TW" sz="22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勞資雙方應本誠實信用原則，進行團體協約之協商；對於他方所提團體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協約之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協商，無正當理由者，不得拒絕。</a:t>
            </a: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勞資之一方於有協商資格之他方提出協商時，有下列情形之一，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為無正當理由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</a:p>
          <a:p>
            <a:pPr marL="0" indent="0">
              <a:buNone/>
            </a:pP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一、對於他方提出合理適當之協商內容、時間、地點及進行方式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，</a:t>
            </a:r>
            <a:endParaRPr lang="en-US" altLang="zh-TW" sz="24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marL="0" indent="0">
              <a:buNone/>
            </a:pPr>
            <a:r>
              <a:rPr lang="en-US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 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     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拒絕進</a:t>
            </a:r>
            <a:r>
              <a:rPr lang="zh-Hant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行</a:t>
            </a:r>
            <a:r>
              <a:rPr lang="zh-Hant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協商。</a:t>
            </a:r>
          </a:p>
          <a:p>
            <a:pPr marL="0" indent="0">
              <a:buNone/>
            </a:pPr>
            <a:r>
              <a:rPr lang="zh-Hant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二、未於六十日內針對協商書面通知提出對應方案，並進行協商。</a:t>
            </a:r>
          </a:p>
          <a:p>
            <a:pPr marL="0" indent="0">
              <a:buNone/>
            </a:pPr>
            <a:r>
              <a:rPr lang="zh-Hant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三、拒絕提供進行協商所必要之資料</a:t>
            </a:r>
            <a:r>
              <a:rPr lang="zh-Hant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。</a:t>
            </a:r>
            <a:endParaRPr lang="en-US" altLang="zh-Hant" sz="24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marL="0" indent="0">
              <a:buNone/>
            </a:pPr>
            <a:r>
              <a:rPr lang="zh-TW" altLang="en-US" sz="2400" b="1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勞資雙方進行團體協約之協商期間逾六個月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，並經勞資爭議處理法之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裁決認定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有違反第一項、第二項第一款或第二款規定之無正當理由拒絕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協商者，直轄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市或縣（市）主管機關於考量勞資雙方當事人利益及簽訂團體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協約之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可能性後，得依職權交付仲裁。但勞資雙方另有約定者，不在此限。</a:t>
            </a:r>
            <a:endParaRPr lang="zh-TW" altLang="en-US" sz="22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26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zh-TW" altLang="en-US" sz="4800" b="1" dirty="0" smtClean="0">
                <a:solidFill>
                  <a:srgbClr val="FF0000"/>
                </a:solidFill>
                <a:ea typeface="標楷體" pitchFamily="65" charset="-120"/>
              </a:rPr>
              <a:t>勞資爭議處理法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81399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第</a:t>
            </a:r>
            <a:r>
              <a:rPr lang="zh-TW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7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條：</a:t>
            </a:r>
            <a:endParaRPr lang="en-US" altLang="zh-TW" sz="24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marL="0" indent="0">
              <a:buNone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調整事項之勞資爭議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，依本法所定之調解、仲裁程序處理之。</a:t>
            </a:r>
          </a:p>
          <a:p>
            <a:pPr marL="0" indent="0"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前項勞資爭議之勞方當事人，應為工會。但有下列情形者，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亦得為勞方當事人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：</a:t>
            </a:r>
          </a:p>
          <a:p>
            <a:pPr marL="0" indent="0"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一、未加入工會，而具有相同主張之勞工達十人以上。</a:t>
            </a:r>
          </a:p>
          <a:p>
            <a:pPr marL="0" indent="0"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二、受僱於僱用勞工未滿十人之事業單位，其未加入工會之勞工具有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相同主張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者達三分之二以上。</a:t>
            </a:r>
            <a:endParaRPr lang="en-US" altLang="zh-TW" sz="24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marL="0" indent="0">
              <a:buNone/>
            </a:pP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第</a:t>
            </a:r>
            <a:r>
              <a:rPr lang="zh-TW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8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條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  <a:sym typeface="Wingdings"/>
              </a:rPr>
              <a:t>（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遠東航空勞資爭議適用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）</a:t>
            </a:r>
            <a:endParaRPr lang="en-US" altLang="zh-TW" sz="24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marL="0" indent="0">
              <a:buNone/>
            </a:pP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勞資爭議在調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解、仲裁或裁決期間，資方不得因該勞資爭議事件而歇業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、停工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、終止勞動契約或為其他不利於勞工之行為；勞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方不得因該勞資爭議事件而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罷工或為其他爭議行為。</a:t>
            </a:r>
            <a:endParaRPr lang="en-US" altLang="zh-TW" sz="24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935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zh-TW" altLang="en-US" sz="4800" b="1" dirty="0" smtClean="0">
                <a:solidFill>
                  <a:srgbClr val="FF0000"/>
                </a:solidFill>
                <a:ea typeface="標楷體" pitchFamily="65" charset="-120"/>
              </a:rPr>
              <a:t>勞資爭議處理法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81399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sz="2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第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1</a:t>
            </a:r>
            <a:r>
              <a:rPr lang="zh-TW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2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條：</a:t>
            </a:r>
            <a:endParaRPr lang="en-US" altLang="zh-TW" sz="28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marL="0" indent="0">
              <a:buNone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直轄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市或縣（市）主管機關指派調解人進行調解者，應於收到調解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申請書三日內為之。調解人應調查事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實，並於指派之日起七日內開始進行調解。</a:t>
            </a:r>
          </a:p>
          <a:p>
            <a:pPr marL="0" indent="0">
              <a:buNone/>
            </a:pPr>
            <a:r>
              <a:rPr lang="zh-TW" altLang="en-US" sz="2400" b="1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直轄市或縣（市）主管機關於調解人調查時，得通知當事人、</a:t>
            </a:r>
            <a:r>
              <a:rPr lang="zh-TW" altLang="en-US" sz="2400" b="1" u="sng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相關人員或事業單位</a:t>
            </a:r>
            <a:r>
              <a:rPr lang="zh-TW" altLang="en-US" sz="2400" b="1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，以言詞或書面提出說明；調解人為調查之必要，</a:t>
            </a:r>
            <a:r>
              <a:rPr lang="zh-TW" altLang="en-US" sz="2400" b="1" u="sng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得經主管機關同意</a:t>
            </a:r>
            <a:r>
              <a:rPr lang="zh-TW" altLang="en-US" sz="2400" b="1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，進入相關事業單位訪查。</a:t>
            </a:r>
          </a:p>
          <a:p>
            <a:pPr marL="0" indent="0"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前項受通知或受訪查人員，不得為虛偽說明、提供不實資料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或無正當理由拒絕說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明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。調解人應於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開始進行調解十日內作出調解方案，並準用第十九條、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第二十條及第二十二條之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規定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條：</a:t>
            </a:r>
            <a:endParaRPr lang="en-US" altLang="zh-TW" sz="28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直轄市、縣（市）主管機關於調解委員調查或調解委員會開會時，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得通知當事人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、相關人員或事業單位以言詞或書面提出說明；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調解委員為調查之必要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，得經主管機關同意，進入相關事業單位訪查。</a:t>
            </a:r>
          </a:p>
          <a:p>
            <a:pPr marL="0" indent="0"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前項受通知或受訪查人員，不得為虛偽說明、提供不實資料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或無正當理由拒絕說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明。</a:t>
            </a:r>
            <a:endParaRPr lang="en-US" altLang="zh-TW" sz="22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18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就業服務法第五條</a:t>
            </a:r>
            <a:endParaRPr kumimoji="1" lang="zh-TW" altLang="en-US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40000"/>
              </a:lnSpc>
            </a:pP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為保障國民就業機會平等，雇主對求職人或所僱用員工，不得以</a:t>
            </a:r>
            <a:r>
              <a:rPr lang="zh-TW" altLang="en-US" b="1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種族、階 級、語言、思想、宗教、黨派、籍貫、出生地、性別、性傾向、年齡、婚 姻、容貌、五官、身心障礙或以往工會會員身分為由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，予以歧視；其他法 律有明文規定者，從其規定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1"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678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誰的工會？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which side are you 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on?</a:t>
            </a:r>
            <a:endParaRPr kumimoji="1"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30000"/>
              </a:lnSpc>
            </a:pPr>
            <a:r>
              <a:rPr kumimoji="1"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華航空服員為什麼要成立職業工會？</a:t>
            </a:r>
            <a:endParaRPr kumimoji="1" lang="en-US" altLang="zh-TW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>
              <a:lnSpc>
                <a:spcPct val="130000"/>
              </a:lnSpc>
            </a:pPr>
            <a:r>
              <a:rPr kumimoji="1"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台鐵員工為什麼要成立產業工會？</a:t>
            </a:r>
            <a:endParaRPr kumimoji="1" lang="en-US" altLang="zh-TW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>
              <a:lnSpc>
                <a:spcPct val="130000"/>
              </a:lnSpc>
            </a:pPr>
            <a:r>
              <a:rPr kumimoji="1"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中華郵政員工為什麼要成立產業工會？</a:t>
            </a:r>
            <a:endParaRPr kumimoji="1" lang="en-US" altLang="zh-TW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>
              <a:lnSpc>
                <a:spcPct val="130000"/>
              </a:lnSpc>
            </a:pPr>
            <a:r>
              <a:rPr kumimoji="1"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國道收費員為什麼不是公路總局工會會員？</a:t>
            </a:r>
            <a:endParaRPr kumimoji="1" lang="en-US" altLang="zh-TW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>
              <a:lnSpc>
                <a:spcPct val="130000"/>
              </a:lnSpc>
            </a:pPr>
            <a:r>
              <a:rPr kumimoji="1"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高雄港務分公司為什麼要成立企業工會？</a:t>
            </a:r>
            <a:endParaRPr kumimoji="1" lang="en-US" altLang="zh-TW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>
              <a:lnSpc>
                <a:spcPct val="130000"/>
              </a:lnSpc>
            </a:pPr>
            <a:r>
              <a:rPr kumimoji="1"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教師會為什麼要成立工會？</a:t>
            </a:r>
            <a:endParaRPr kumimoji="1" lang="zh-TW" altLang="en-US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355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pic>
        <p:nvPicPr>
          <p:cNvPr id="7" name="內容版面配置區 6" descr="maxresdefault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262"/>
          <a:stretch/>
        </p:blipFill>
        <p:spPr>
          <a:xfrm>
            <a:off x="323528" y="1"/>
            <a:ext cx="8352928" cy="3068959"/>
          </a:xfrm>
        </p:spPr>
      </p:pic>
      <p:pic>
        <p:nvPicPr>
          <p:cNvPr id="10" name="內容版面配置區 3" descr="600_1695259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7" r="-1367"/>
          <a:stretch>
            <a:fillRect/>
          </a:stretch>
        </p:blipFill>
        <p:spPr>
          <a:xfrm>
            <a:off x="251520" y="3068960"/>
            <a:ext cx="8435280" cy="3085803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878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5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kumimoji="1" lang="zh-TW" altLang="en-US" sz="4800" b="1" dirty="0" smtClean="0">
                <a:solidFill>
                  <a:srgbClr val="FFFF00"/>
                </a:solidFill>
                <a:latin typeface="Apple LiGothic Medium"/>
                <a:ea typeface="Apple LiGothic Medium"/>
                <a:cs typeface="Apple LiGothic Medium"/>
              </a:rPr>
              <a:t>產業、職業、企業工會ＤＮＡ</a:t>
            </a:r>
            <a:endParaRPr kumimoji="1" lang="zh-TW" altLang="en-US" sz="4800" b="1" dirty="0">
              <a:solidFill>
                <a:srgbClr val="FFFF00"/>
              </a:solidFill>
              <a:latin typeface="Apple LiGothic Medium"/>
              <a:ea typeface="Apple LiGothic Medium"/>
              <a:cs typeface="Apple LiGothic Medium"/>
            </a:endParaRPr>
          </a:p>
        </p:txBody>
      </p:sp>
      <p:pic>
        <p:nvPicPr>
          <p:cNvPr id="4" name="內容版面配置區 3" descr="14330027_1307800219231854_5293223409849834744_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r="932"/>
          <a:stretch/>
        </p:blipFill>
        <p:spPr>
          <a:xfrm>
            <a:off x="467545" y="1628800"/>
            <a:ext cx="3240360" cy="4525963"/>
          </a:xfrm>
        </p:spPr>
      </p:pic>
      <p:pic>
        <p:nvPicPr>
          <p:cNvPr id="5" name="內容版面配置區 3" descr="14232519_1307801735898369_5902941703414497774_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" r="6"/>
          <a:stretch/>
        </p:blipFill>
        <p:spPr>
          <a:xfrm>
            <a:off x="5940152" y="1628800"/>
            <a:ext cx="2742791" cy="4525963"/>
          </a:xfrm>
          <a:prstGeom prst="rect">
            <a:avLst/>
          </a:prstGeom>
        </p:spPr>
      </p:pic>
      <p:pic>
        <p:nvPicPr>
          <p:cNvPr id="6" name="內容版面配置區 5" descr="14199242_1294827783862431_7850101840912191884_n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" r="-821"/>
          <a:stretch/>
        </p:blipFill>
        <p:spPr>
          <a:xfrm>
            <a:off x="3995936" y="1628800"/>
            <a:ext cx="1699473" cy="4525963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443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xmlns:p14="http://schemas.microsoft.com/office/powerpoint/2010/main"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7018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zh-TW" altLang="en-US" sz="4000" b="1" dirty="0" smtClean="0">
                <a:solidFill>
                  <a:srgbClr val="0000FF"/>
                </a:solidFill>
                <a:latin typeface="BiauKai"/>
                <a:ea typeface="BiauKai"/>
                <a:cs typeface="BiauKai"/>
              </a:rPr>
              <a:t>勞工守法？</a:t>
            </a:r>
            <a:r>
              <a:rPr kumimoji="1" lang="zh-TW" altLang="en-US" sz="4000" b="1" dirty="0" smtClean="0">
                <a:solidFill>
                  <a:schemeClr val="tx1"/>
                </a:solidFill>
                <a:latin typeface="BiauKai"/>
                <a:ea typeface="BiauKai"/>
                <a:cs typeface="BiauKai"/>
              </a:rPr>
              <a:t>資方違法？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官方玩法？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/>
            </a:r>
            <a:br>
              <a:rPr kumimoji="1" lang="en-US" altLang="zh-TW" sz="4000" b="1" dirty="0" smtClean="0">
                <a:solidFill>
                  <a:srgbClr val="FF0000"/>
                </a:solidFill>
                <a:latin typeface="BiauKai"/>
                <a:ea typeface="BiauKai"/>
                <a:cs typeface="BiauKai"/>
              </a:rPr>
            </a:br>
            <a:r>
              <a:rPr kumimoji="1" lang="zh-TW" altLang="en-US" sz="4000" b="1" dirty="0" smtClean="0">
                <a:solidFill>
                  <a:srgbClr val="0000FF"/>
                </a:solidFill>
                <a:latin typeface="BiauKai"/>
                <a:ea typeface="BiauKai"/>
                <a:cs typeface="BiauKai"/>
              </a:rPr>
              <a:t>遠東航空勞資爭議盲點？</a:t>
            </a:r>
            <a:endParaRPr kumimoji="1" lang="zh-TW" altLang="en-US" sz="4000" b="1" dirty="0">
              <a:solidFill>
                <a:srgbClr val="0000FF"/>
              </a:solidFill>
              <a:latin typeface="BiauKai"/>
              <a:ea typeface="BiauKai"/>
              <a:cs typeface="BiauKai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48029"/>
              </p:ext>
            </p:extLst>
          </p:nvPr>
        </p:nvGraphicFramePr>
        <p:xfrm>
          <a:off x="395536" y="1916832"/>
          <a:ext cx="8291264" cy="4237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768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8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pic>
        <p:nvPicPr>
          <p:cNvPr id="4" name="內容版面配置區 3" descr="a02a00_t_02_02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" b="415"/>
          <a:stretch/>
        </p:blipFill>
        <p:spPr>
          <a:xfrm>
            <a:off x="251520" y="-18118"/>
            <a:ext cx="8229600" cy="2549660"/>
          </a:xfrm>
        </p:spPr>
      </p:pic>
      <p:pic>
        <p:nvPicPr>
          <p:cNvPr id="5" name="內容版面配置區 3" descr="b07a00_p_04_0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" r="-275"/>
          <a:stretch/>
        </p:blipFill>
        <p:spPr>
          <a:xfrm>
            <a:off x="251520" y="3212976"/>
            <a:ext cx="8568952" cy="3157811"/>
          </a:xfrm>
          <a:prstGeom prst="rect">
            <a:avLst/>
          </a:prstGeom>
        </p:spPr>
      </p:pic>
      <p:pic>
        <p:nvPicPr>
          <p:cNvPr id="6" name="內容版面配置區 3" descr="540957-XX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2" r="-1162"/>
          <a:stretch>
            <a:fillRect/>
          </a:stretch>
        </p:blipFill>
        <p:spPr>
          <a:xfrm>
            <a:off x="179512" y="1"/>
            <a:ext cx="8712968" cy="3284983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534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6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85010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lang="en-US" altLang="zh-TW" sz="4000" b="1" kern="0" dirty="0">
                <a:solidFill>
                  <a:srgbClr val="FF0000"/>
                </a:solidFill>
                <a:latin typeface="標楷體"/>
                <a:cs typeface="+mn-cs"/>
              </a:rPr>
              <a:t> </a:t>
            </a:r>
            <a:r>
              <a:rPr lang="zh-TW" altLang="en-US" sz="4000" b="1" kern="0" dirty="0" smtClean="0">
                <a:solidFill>
                  <a:srgbClr val="FF0000"/>
                </a:solidFill>
                <a:latin typeface="Times New Roman"/>
                <a:ea typeface="標楷體"/>
                <a:cs typeface="+mn-cs"/>
              </a:rPr>
              <a:t>日月光</a:t>
            </a:r>
            <a:r>
              <a:rPr lang="en-US" altLang="zh-TW" sz="4000" b="1" kern="0" dirty="0" smtClean="0">
                <a:solidFill>
                  <a:srgbClr val="FF0000"/>
                </a:solidFill>
                <a:latin typeface="Times New Roman"/>
                <a:ea typeface="標楷體"/>
                <a:cs typeface="+mn-cs"/>
              </a:rPr>
              <a:t> </a:t>
            </a:r>
            <a:r>
              <a:rPr lang="zh-TW" altLang="en-US" sz="4000" b="1" kern="0" dirty="0" smtClean="0">
                <a:solidFill>
                  <a:srgbClr val="FF0000"/>
                </a:solidFill>
                <a:latin typeface="Times New Roman"/>
                <a:ea typeface="標楷體"/>
                <a:cs typeface="+mn-cs"/>
              </a:rPr>
              <a:t>台積電</a:t>
            </a:r>
            <a:r>
              <a:rPr lang="en-US" altLang="zh-TW" sz="4000" b="1" kern="0" dirty="0" smtClean="0">
                <a:solidFill>
                  <a:srgbClr val="FF0000"/>
                </a:solidFill>
                <a:latin typeface="Times New Roman"/>
                <a:ea typeface="標楷體"/>
                <a:cs typeface="+mn-cs"/>
              </a:rPr>
              <a:t> </a:t>
            </a:r>
            <a:r>
              <a:rPr lang="zh-TW" altLang="en-US" sz="4000" b="1" kern="0" dirty="0" smtClean="0">
                <a:solidFill>
                  <a:srgbClr val="FF0000"/>
                </a:solidFill>
                <a:latin typeface="Times New Roman"/>
                <a:ea typeface="標楷體"/>
                <a:cs typeface="+mn-cs"/>
              </a:rPr>
              <a:t>中華電信</a:t>
            </a:r>
            <a:r>
              <a:rPr lang="zh-TW" altLang="en-US" sz="4000" b="1" kern="0" dirty="0" smtClean="0">
                <a:solidFill>
                  <a:srgbClr val="FF0000"/>
                </a:solidFill>
                <a:latin typeface="Times New Roman"/>
                <a:ea typeface="標楷體"/>
              </a:rPr>
              <a:t>老董資產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" t="6190" r="-539"/>
          <a:stretch/>
        </p:blipFill>
        <p:spPr bwMode="auto">
          <a:xfrm>
            <a:off x="179512" y="1023306"/>
            <a:ext cx="8856984" cy="5286014"/>
          </a:xfrm>
          <a:prstGeom prst="rect">
            <a:avLst/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260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4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507288" cy="1081087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zh-TW" sz="4000" b="1" dirty="0">
                <a:solidFill>
                  <a:srgbClr val="0000FF"/>
                </a:solidFill>
                <a:latin typeface="標楷體" charset="0"/>
                <a:ea typeface="標楷體" charset="0"/>
                <a:cs typeface="標楷體" charset="0"/>
              </a:rPr>
              <a:t>張</a:t>
            </a:r>
            <a:r>
              <a:rPr lang="zh-TW" sz="4000" b="1" dirty="0" smtClean="0">
                <a:solidFill>
                  <a:srgbClr val="0000FF"/>
                </a:solidFill>
                <a:latin typeface="標楷體" charset="0"/>
                <a:ea typeface="標楷體" charset="0"/>
                <a:cs typeface="標楷體" charset="0"/>
              </a:rPr>
              <a:t>緒中</a:t>
            </a:r>
            <a:r>
              <a:rPr lang="zh-TW" altLang="en-US" sz="4000" b="1" dirty="0" smtClean="0">
                <a:solidFill>
                  <a:srgbClr val="0000FF"/>
                </a:solidFill>
                <a:latin typeface="標楷體" charset="0"/>
                <a:ea typeface="標楷體" charset="0"/>
                <a:cs typeface="標楷體" charset="0"/>
              </a:rPr>
              <a:t>博士</a:t>
            </a:r>
            <a:r>
              <a:rPr lang="zh-TW" sz="4000" b="1" dirty="0" smtClean="0">
                <a:solidFill>
                  <a:srgbClr val="0000FF"/>
                </a:solidFill>
                <a:latin typeface="標楷體" charset="0"/>
                <a:ea typeface="標楷體" charset="0"/>
                <a:cs typeface="標楷體" charset="0"/>
              </a:rPr>
              <a:t>學經</a:t>
            </a:r>
            <a:r>
              <a:rPr lang="zh-TW" altLang="en-US" sz="4000" b="1" dirty="0" smtClean="0">
                <a:solidFill>
                  <a:srgbClr val="0000FF"/>
                </a:solidFill>
                <a:latin typeface="標楷體" charset="0"/>
                <a:ea typeface="標楷體" charset="0"/>
                <a:cs typeface="標楷體" charset="0"/>
              </a:rPr>
              <a:t>簡</a:t>
            </a:r>
            <a:r>
              <a:rPr lang="zh-TW" sz="4000" b="1" dirty="0" smtClean="0">
                <a:solidFill>
                  <a:srgbClr val="0000FF"/>
                </a:solidFill>
                <a:latin typeface="標楷體" charset="0"/>
                <a:ea typeface="標楷體" charset="0"/>
                <a:cs typeface="標楷體" charset="0"/>
              </a:rPr>
              <a:t>歷</a:t>
            </a:r>
            <a:endParaRPr lang="zh-TW" altLang="en-US" sz="4000" dirty="0">
              <a:solidFill>
                <a:srgbClr val="0000FF"/>
              </a:solidFill>
              <a:latin typeface="標楷體" charset="0"/>
              <a:ea typeface="標楷體" charset="0"/>
              <a:cs typeface="標楷體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750" y="1196975"/>
            <a:ext cx="4392613" cy="49291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FontTx/>
              <a:buNone/>
              <a:defRPr/>
            </a:pPr>
            <a:endParaRPr lang="zh-TW" sz="1600" b="1" dirty="0">
              <a:latin typeface="Arial" charset="0"/>
              <a:ea typeface="新細明體" charset="0"/>
            </a:endParaRP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TW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 charset="0"/>
              </a:rPr>
              <a:t>中山大學公共事務管理研究所博士</a:t>
            </a:r>
            <a:endParaRPr lang="en-US" altLang="zh-TW" sz="16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 charset="0"/>
            </a:endParaRP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TW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 charset="0"/>
              </a:rPr>
              <a:t>中山大學公共事務管理研究所碩士</a:t>
            </a:r>
            <a:endParaRPr lang="zh-TW" sz="16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 charset="0"/>
            </a:endParaRP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TW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 charset="0"/>
              </a:rPr>
              <a:t>成功大學外文系畢業</a:t>
            </a: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TW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 charset="0"/>
              </a:rPr>
              <a:t>普考人事行政及格 </a:t>
            </a: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TW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 charset="0"/>
              </a:rPr>
              <a:t>康乃</a:t>
            </a:r>
            <a:r>
              <a:rPr lang="zh-TW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 charset="0"/>
              </a:rPr>
              <a:t>爾大學全球工會研討會</a:t>
            </a:r>
            <a:r>
              <a:rPr lang="zh-TW" altLang="en-US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 charset="0"/>
              </a:rPr>
              <a:t>閉幕直詞貴賓</a:t>
            </a:r>
            <a:endParaRPr lang="en-US" altLang="zh-TW" sz="16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 charset="0"/>
            </a:endParaRP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TW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 charset="0"/>
              </a:rPr>
              <a:t>國際網路工會亞太大會專題</a:t>
            </a:r>
            <a:r>
              <a:rPr lang="zh-TW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 charset="0"/>
              </a:rPr>
              <a:t>演講</a:t>
            </a:r>
            <a:r>
              <a:rPr lang="zh-TW" altLang="en-US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 charset="0"/>
              </a:rPr>
              <a:t>貴賓</a:t>
            </a:r>
            <a:endParaRPr lang="zh-TW" sz="16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 charset="0"/>
            </a:endParaRP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TW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 charset="0"/>
              </a:rPr>
              <a:t>美國國際勞工權益基金會諮詢顧問</a:t>
            </a: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TW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 charset="0"/>
              </a:rPr>
              <a:t>中華電信工會第一、三、四屆理事長</a:t>
            </a: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TW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 charset="0"/>
              </a:rPr>
              <a:t>中華電信公司第二、四、五屆董事（不連續）</a:t>
            </a: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TW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 charset="0"/>
              </a:rPr>
              <a:t>社團法人高雄市新勞動文化協會理事長</a:t>
            </a: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TW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 charset="0"/>
              </a:rPr>
              <a:t>財團法人中華勞資事務基金會董事</a:t>
            </a: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TW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 charset="0"/>
              </a:rPr>
              <a:t>全國產業總工會第一、二屆常務</a:t>
            </a:r>
            <a:r>
              <a:rPr lang="zh-TW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 charset="0"/>
              </a:rPr>
              <a:t>理事</a:t>
            </a:r>
            <a:endParaRPr lang="en-US" altLang="zh-TW" sz="16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 charset="0"/>
            </a:endParaRP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TW" altLang="en-US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 charset="0"/>
              </a:rPr>
              <a:t>高雄市</a:t>
            </a:r>
            <a:r>
              <a:rPr lang="zh-TW" altLang="en-US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 charset="0"/>
              </a:rPr>
              <a:t>產業</a:t>
            </a:r>
            <a:r>
              <a:rPr lang="zh-TW" altLang="en-US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 charset="0"/>
              </a:rPr>
              <a:t>總工會</a:t>
            </a:r>
            <a:r>
              <a:rPr lang="zh-TW" altLang="en-US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 charset="0"/>
              </a:rPr>
              <a:t>第常務理事</a:t>
            </a:r>
            <a:endParaRPr lang="zh-TW" sz="16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 charset="0"/>
            </a:endParaRP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TW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 charset="0"/>
              </a:rPr>
              <a:t>公營事業工會大聯盟召集人</a:t>
            </a:r>
            <a:r>
              <a:rPr lang="en-US" altLang="zh-TW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 charset="0"/>
              </a:rPr>
              <a:t>  </a:t>
            </a:r>
            <a:endParaRPr lang="zh-TW" sz="16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 charset="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5076825" y="1196752"/>
            <a:ext cx="3887788" cy="4929411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0" hangingPunct="0">
              <a:spcBef>
                <a:spcPct val="20000"/>
              </a:spcBef>
              <a:defRPr/>
            </a:pPr>
            <a:endParaRPr lang="zh-TW" sz="1200" dirty="0" smtClean="0"/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TW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 charset="0"/>
              </a:rPr>
              <a:t>高雄市政府勞資爭議仲裁委員</a:t>
            </a: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TW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 charset="0"/>
              </a:rPr>
              <a:t>台南縣政府勞資爭議仲裁委員</a:t>
            </a: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TW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 charset="0"/>
              </a:rPr>
              <a:t>高雄市政府勞工自治委員會委員</a:t>
            </a: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TW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 charset="0"/>
              </a:rPr>
              <a:t>高雄市政府就業歧視委員會委員</a:t>
            </a: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TW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 charset="0"/>
              </a:rPr>
              <a:t>高雄市政府身心障礙就業基金委員</a:t>
            </a: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TW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 charset="0"/>
              </a:rPr>
              <a:t>行政院勞工委員會勞動基準委員會委員</a:t>
            </a: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TW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 charset="0"/>
              </a:rPr>
              <a:t>國際網路工會亞太執行委員會委員 </a:t>
            </a:r>
            <a:r>
              <a:rPr lang="en-US" altLang="zh-TW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 charset="0"/>
              </a:rPr>
              <a:t>         </a:t>
            </a:r>
            <a:endParaRPr lang="zh-TW" sz="16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 charset="0"/>
            </a:endParaRP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TW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 charset="0"/>
              </a:rPr>
              <a:t>國際網路工會亞太電信委員會委員</a:t>
            </a: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TW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 charset="0"/>
              </a:rPr>
              <a:t>台北市、高雄市、桃園</a:t>
            </a:r>
            <a:r>
              <a:rPr lang="zh-TW" altLang="en-US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 charset="0"/>
              </a:rPr>
              <a:t>等</a:t>
            </a:r>
            <a:r>
              <a:rPr lang="zh-TW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 charset="0"/>
              </a:rPr>
              <a:t>教師會顧問</a:t>
            </a: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TW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 charset="0"/>
              </a:rPr>
              <a:t>桃園市、高雄市教育產業</a:t>
            </a:r>
            <a:r>
              <a:rPr lang="zh-TW" altLang="en-US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 charset="0"/>
              </a:rPr>
              <a:t>工</a:t>
            </a:r>
            <a:r>
              <a:rPr lang="zh-TW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 charset="0"/>
              </a:rPr>
              <a:t>會會務顧問</a:t>
            </a:r>
            <a:endParaRPr lang="en-US" altLang="zh-TW" sz="16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 charset="0"/>
            </a:endParaRP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TW" altLang="en-US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 charset="0"/>
              </a:rPr>
              <a:t>高師大、文藻外語、樹德大學業師</a:t>
            </a:r>
            <a:endParaRPr lang="en-US" altLang="zh-TW" sz="16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 charset="0"/>
            </a:endParaRP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TW" altLang="en-US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 charset="0"/>
              </a:rPr>
              <a:t>中山大學管理學院公司董、監事研習講師</a:t>
            </a:r>
            <a:endParaRPr lang="zh-TW" sz="16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451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061190"/>
              </p:ext>
            </p:extLst>
          </p:nvPr>
        </p:nvGraphicFramePr>
        <p:xfrm>
          <a:off x="467544" y="260648"/>
          <a:ext cx="8208912" cy="6057424"/>
        </p:xfrm>
        <a:graphic>
          <a:graphicData uri="http://schemas.openxmlformats.org/drawingml/2006/table">
            <a:tbl>
              <a:tblPr/>
              <a:tblGrid>
                <a:gridCol w="2345539"/>
                <a:gridCol w="1812460"/>
                <a:gridCol w="1919076"/>
                <a:gridCol w="2025692"/>
                <a:gridCol w="106145"/>
              </a:tblGrid>
              <a:tr h="59198">
                <a:tc gridSpan="4">
                  <a:txBody>
                    <a:bodyPr/>
                    <a:lstStyle/>
                    <a:p>
                      <a:pPr algn="ctr" fontAlgn="ctr"/>
                      <a:endParaRPr lang="zh-TW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5782" marR="5782" marT="57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5782" marR="5782" marT="57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23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Apple LiGothic Medium"/>
                          <a:ea typeface="Apple LiGothic Medium"/>
                          <a:cs typeface="Apple LiGothic Medium"/>
                        </a:rPr>
                        <a:t>日月光、台積電、中華電信及矽品</a:t>
                      </a:r>
                    </a:p>
                  </a:txBody>
                  <a:tcPr marL="5782" marR="5782" marT="57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EF2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5782" marR="5782" marT="57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23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Apple LiGothic Medium"/>
                          <a:ea typeface="Apple LiGothic Medium"/>
                          <a:cs typeface="Apple LiGothic Medium"/>
                        </a:rPr>
                        <a:t>員工薪資分析比較表</a:t>
                      </a:r>
                    </a:p>
                  </a:txBody>
                  <a:tcPr marL="5782" marR="5782" marT="57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EF2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5782" marR="5782" marT="57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549">
                <a:tc gridSpan="4">
                  <a:txBody>
                    <a:bodyPr/>
                    <a:lstStyle/>
                    <a:p>
                      <a:pPr algn="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單位：仟元</a:t>
                      </a:r>
                    </a:p>
                  </a:txBody>
                  <a:tcPr marL="5782" marR="5782" marT="57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5782" marR="5782" marT="57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7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公司名稱</a:t>
                      </a:r>
                    </a:p>
                  </a:txBody>
                  <a:tcPr marL="5782" marR="5782" marT="578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dist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日月光</a:t>
                      </a:r>
                    </a:p>
                  </a:txBody>
                  <a:tcPr marL="86726" marR="86726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dist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台積電</a:t>
                      </a:r>
                    </a:p>
                  </a:txBody>
                  <a:tcPr marL="86726" marR="86726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dist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中華電</a:t>
                      </a:r>
                    </a:p>
                  </a:txBody>
                  <a:tcPr marL="86726" marR="86726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7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員工福利費用</a:t>
                      </a:r>
                    </a:p>
                  </a:txBody>
                  <a:tcPr marL="5782" marR="5782" marT="578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41,276,653 </a:t>
                      </a: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32,997,004 </a:t>
                      </a: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45,128,253 </a:t>
                      </a: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7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營業成本</a:t>
                      </a:r>
                    </a:p>
                  </a:txBody>
                  <a:tcPr marL="86726" marR="5782" marT="578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28,061,759 </a:t>
                      </a: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10,581,290 </a:t>
                      </a: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25,038,246 </a:t>
                      </a: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7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營業費用</a:t>
                      </a:r>
                    </a:p>
                  </a:txBody>
                  <a:tcPr marL="86726" marR="5782" marT="578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13,214,894 </a:t>
                      </a: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22,415,714 </a:t>
                      </a: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20,090,007 </a:t>
                      </a: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7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薪資費用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註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1)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782" marR="5782" marT="578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34,555,995 </a:t>
                      </a: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27,624,437 </a:t>
                      </a: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24,942,491 </a:t>
                      </a: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14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薪資費用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員工福利費用</a:t>
                      </a:r>
                    </a:p>
                  </a:txBody>
                  <a:tcPr marL="5782" marR="5782" marT="578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84%</a:t>
                      </a:r>
                    </a:p>
                  </a:txBody>
                  <a:tcPr marL="5782" marR="86726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84%</a:t>
                      </a:r>
                    </a:p>
                  </a:txBody>
                  <a:tcPr marL="5782" marR="86726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55%</a:t>
                      </a: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7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董監事報酬</a:t>
                      </a:r>
                    </a:p>
                  </a:txBody>
                  <a:tcPr marL="5782" marR="5782" marT="578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508,436 </a:t>
                      </a: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339,617 </a:t>
                      </a: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43,841 </a:t>
                      </a: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1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員工薪資費用</a:t>
                      </a:r>
                      <a:r>
                        <a:rPr lang="en-US" altLang="zh-TW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註</a:t>
                      </a:r>
                      <a:r>
                        <a:rPr lang="en-US" altLang="zh-TW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1)</a:t>
                      </a:r>
                      <a:endParaRPr lang="zh-TW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782" marR="5782" marT="578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34,047,559 </a:t>
                      </a: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27,284,820 </a:t>
                      </a: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24,898,650 </a:t>
                      </a: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7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員工人數</a:t>
                      </a:r>
                    </a:p>
                  </a:txBody>
                  <a:tcPr marL="5782" marR="5782" marT="578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60,199</a:t>
                      </a:r>
                      <a:r>
                        <a:rPr lang="zh-TW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40,483</a:t>
                      </a:r>
                      <a:r>
                        <a:rPr lang="zh-TW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24,178</a:t>
                      </a:r>
                      <a:r>
                        <a:rPr lang="zh-TW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7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作業員</a:t>
                      </a:r>
                    </a:p>
                  </a:txBody>
                  <a:tcPr marL="173453" marR="5782" marT="578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36,619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15,964</a:t>
                      </a:r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7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管理職人員</a:t>
                      </a:r>
                    </a:p>
                  </a:txBody>
                  <a:tcPr marL="173453" marR="5782" marT="578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2,736</a:t>
                      </a:r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4,078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7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事務職人員</a:t>
                      </a:r>
                    </a:p>
                  </a:txBody>
                  <a:tcPr marL="173453" marR="5782" marT="578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6,168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3,236</a:t>
                      </a:r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7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技術職人員</a:t>
                      </a:r>
                    </a:p>
                  </a:txBody>
                  <a:tcPr marL="173453" marR="5782" marT="578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14,676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17,205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7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每人年平均員工福利費用</a:t>
                      </a:r>
                    </a:p>
                  </a:txBody>
                  <a:tcPr marL="5782" marR="5782" marT="578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686 </a:t>
                      </a: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815 </a:t>
                      </a: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1,867 </a:t>
                      </a: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7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每人平均年薪</a:t>
                      </a:r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註</a:t>
                      </a:r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1)</a:t>
                      </a:r>
                      <a:endParaRPr lang="zh-TW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782" marR="5782" marT="578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566 </a:t>
                      </a: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674 </a:t>
                      </a: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1,030 </a:t>
                      </a: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7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每人平均月薪</a:t>
                      </a:r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註</a:t>
                      </a:r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1)</a:t>
                      </a:r>
                      <a:endParaRPr lang="zh-TW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782" marR="5782" marT="578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47 </a:t>
                      </a: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56 </a:t>
                      </a: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86 </a:t>
                      </a: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5782" marR="5782" marT="5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925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 descr="19748898_1713241352021070_6584626494804205834_n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" r="970"/>
          <a:stretch/>
        </p:blipFill>
        <p:spPr>
          <a:xfrm>
            <a:off x="395536" y="188640"/>
            <a:ext cx="4248472" cy="6120680"/>
          </a:xfrm>
        </p:spPr>
      </p:pic>
      <p:pic>
        <p:nvPicPr>
          <p:cNvPr id="5" name="內容版面配置區 3" descr="19665348_1713241302021075_4266538473586789786_n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" t="-346" r="584" b="346"/>
          <a:stretch/>
        </p:blipFill>
        <p:spPr>
          <a:xfrm>
            <a:off x="4572000" y="188640"/>
            <a:ext cx="4096613" cy="612068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332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5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6" name="內容版面配置區 5" descr="19437339_1493642440693408_8649854394658050151_n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" t="3146" r="6233" b="3555"/>
          <a:stretch/>
        </p:blipFill>
        <p:spPr>
          <a:xfrm>
            <a:off x="467544" y="260648"/>
            <a:ext cx="3966951" cy="5788986"/>
          </a:xfrm>
        </p:spPr>
      </p:pic>
      <p:pic>
        <p:nvPicPr>
          <p:cNvPr id="8" name="內容版面配置區 3" descr="19247800_1703037639708108_7222935761759367656_n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" r="1820"/>
          <a:stretch/>
        </p:blipFill>
        <p:spPr>
          <a:xfrm>
            <a:off x="4644008" y="116632"/>
            <a:ext cx="4206587" cy="6264696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727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5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 descr="195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8" t="16019" r="-320" b="9145"/>
          <a:stretch/>
        </p:blipFill>
        <p:spPr>
          <a:xfrm>
            <a:off x="323528" y="188640"/>
            <a:ext cx="4032448" cy="6120679"/>
          </a:xfrm>
        </p:spPr>
      </p:pic>
      <p:pic>
        <p:nvPicPr>
          <p:cNvPr id="6" name="內容版面配置區 3" descr="19095469_1482804911777161_6236377117473597403_o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7" t="-1" r="-2077" b="1"/>
          <a:stretch/>
        </p:blipFill>
        <p:spPr>
          <a:xfrm>
            <a:off x="4499992" y="116632"/>
            <a:ext cx="4320480" cy="6192688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826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5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南企工會 股東會揭弊興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</a:t>
            </a:r>
            <a:endParaRPr kumimoji="1"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/>
              <a:t>調</a:t>
            </a:r>
            <a:r>
              <a:rPr lang="zh-TW" altLang="en-US" b="1" dirty="0"/>
              <a:t>薪 優退 員工酬勞 納新血 專標弊</a:t>
            </a:r>
          </a:p>
          <a:p>
            <a:pPr>
              <a:lnSpc>
                <a:spcPct val="150000"/>
              </a:lnSpc>
            </a:pPr>
            <a:r>
              <a:rPr lang="zh-TW" altLang="en-US" b="1" dirty="0"/>
              <a:t>南企企業工會</a:t>
            </a:r>
            <a:r>
              <a:rPr lang="en-US" altLang="zh-TW" b="1" dirty="0"/>
              <a:t>106</a:t>
            </a:r>
            <a:r>
              <a:rPr lang="zh-TW" altLang="en-US" b="1" dirty="0"/>
              <a:t>年度股東會現場實況：</a:t>
            </a:r>
            <a:br>
              <a:rPr lang="zh-TW" altLang="en-US" b="1" dirty="0"/>
            </a:br>
            <a:r>
              <a:rPr lang="zh-TW" altLang="en-US" b="1" dirty="0"/>
              <a:t>中華</a:t>
            </a:r>
            <a:r>
              <a:rPr lang="en-US" altLang="zh-TW" b="1" dirty="0"/>
              <a:t>106</a:t>
            </a:r>
            <a:r>
              <a:rPr lang="zh-TW" altLang="en-US" b="1" dirty="0"/>
              <a:t>年度股東會 張緒中要求加薪 員工酬勞恢復</a:t>
            </a:r>
            <a:r>
              <a:rPr lang="en-US" altLang="zh-TW" b="1" dirty="0"/>
              <a:t>2%~5%</a:t>
            </a:r>
            <a:br>
              <a:rPr lang="en-US" altLang="zh-TW" b="1" dirty="0"/>
            </a:br>
            <a:r>
              <a:rPr lang="en-US" altLang="zh-TW" b="1" dirty="0">
                <a:hlinkClick r:id="rId3"/>
              </a:rPr>
              <a:t>https://www.youtube.com/watch?v=9s3LamO2LsU</a:t>
            </a:r>
            <a:r>
              <a:rPr lang="zh-TW" altLang="en-US" b="1" dirty="0"/>
              <a:t> </a:t>
            </a:r>
            <a:br>
              <a:rPr lang="zh-TW" altLang="en-US" b="1" dirty="0"/>
            </a:br>
            <a:r>
              <a:rPr lang="en-US" altLang="zh-TW" b="1" dirty="0"/>
              <a:t>(</a:t>
            </a:r>
            <a:r>
              <a:rPr lang="zh-TW" altLang="en-US" b="1" dirty="0"/>
              <a:t>重要</a:t>
            </a:r>
            <a:r>
              <a:rPr lang="en-US" altLang="zh-TW" b="1" dirty="0"/>
              <a:t>)</a:t>
            </a:r>
            <a:r>
              <a:rPr lang="zh-TW" altLang="en-US" b="1" dirty="0"/>
              <a:t>中華</a:t>
            </a:r>
            <a:r>
              <a:rPr lang="en-US" altLang="zh-TW" b="1" dirty="0"/>
              <a:t>106</a:t>
            </a:r>
            <a:r>
              <a:rPr lang="zh-TW" altLang="en-US" b="1" dirty="0"/>
              <a:t>股東會 張緒中提避免洗</a:t>
            </a:r>
            <a:r>
              <a:rPr lang="en-US" altLang="zh-TW" b="1" dirty="0"/>
              <a:t>MOD </a:t>
            </a:r>
            <a:r>
              <a:rPr lang="zh-TW" altLang="en-US" b="1" dirty="0"/>
              <a:t>基層努力拉業績專標案一次賠百萬 會計換票依據何在 加薪計劃 辦優退納新血 宏華關說嚴重</a:t>
            </a:r>
            <a:br>
              <a:rPr lang="zh-TW" altLang="en-US" b="1" dirty="0"/>
            </a:br>
            <a:r>
              <a:rPr lang="en-US" altLang="zh-TW" b="1" dirty="0">
                <a:hlinkClick r:id="rId4"/>
              </a:rPr>
              <a:t>https://www.youtube.com/watch?v=8HKM7li2URk</a:t>
            </a:r>
            <a:r>
              <a:rPr lang="zh-TW" altLang="en-US" b="1" dirty="0"/>
              <a:t/>
            </a:r>
            <a:br>
              <a:rPr lang="zh-TW" altLang="en-US" b="1" dirty="0"/>
            </a:br>
            <a:r>
              <a:rPr lang="zh-TW" altLang="en-US" sz="2900" b="1" dirty="0"/>
              <a:t>中華</a:t>
            </a:r>
            <a:r>
              <a:rPr lang="en-US" altLang="zh-TW" sz="2900" b="1" dirty="0"/>
              <a:t>106</a:t>
            </a:r>
            <a:r>
              <a:rPr lang="zh-TW" altLang="en-US" sz="2900" b="1" dirty="0"/>
              <a:t>年度股東會 洪崇益建議電子帳單</a:t>
            </a:r>
            <a:r>
              <a:rPr lang="en-US" altLang="zh-TW" sz="2900" b="1" dirty="0"/>
              <a:t>MOD</a:t>
            </a:r>
            <a:r>
              <a:rPr lang="zh-TW" altLang="en-US" sz="2900" b="1" dirty="0"/>
              <a:t>採取選菜單方式選購</a:t>
            </a:r>
            <a:br>
              <a:rPr lang="zh-TW" altLang="en-US" sz="2900" b="1" dirty="0"/>
            </a:br>
            <a:r>
              <a:rPr lang="en-US" altLang="zh-TW" b="1" dirty="0">
                <a:hlinkClick r:id="rId5"/>
              </a:rPr>
              <a:t>https://www.youtube.com/watch?v=rHEJ8fdXnak</a:t>
            </a:r>
            <a:endParaRPr lang="zh-TW" altLang="en-US" b="1" dirty="0"/>
          </a:p>
          <a:p>
            <a:pPr>
              <a:lnSpc>
                <a:spcPct val="150000"/>
              </a:lnSpc>
            </a:pPr>
            <a:r>
              <a:rPr lang="zh-TW" altLang="en-US" sz="2900" b="1" dirty="0"/>
              <a:t>中華</a:t>
            </a:r>
            <a:r>
              <a:rPr lang="en-US" altLang="zh-TW" sz="2900" b="1" dirty="0"/>
              <a:t>106</a:t>
            </a:r>
            <a:r>
              <a:rPr lang="zh-TW" altLang="en-US" sz="2900" b="1" dirty="0"/>
              <a:t>股東會 張緒中強調務必查專票案 蔡力行前三年短多長空</a:t>
            </a:r>
            <a:br>
              <a:rPr lang="zh-TW" altLang="en-US" sz="2900" b="1" dirty="0"/>
            </a:br>
            <a:r>
              <a:rPr lang="en-US" altLang="zh-TW" b="1" dirty="0">
                <a:hlinkClick r:id="rId6"/>
              </a:rPr>
              <a:t>https://www.youtube.com/watch?v=</a:t>
            </a:r>
            <a:r>
              <a:rPr lang="en-US" altLang="zh-TW" b="1" dirty="0" smtClean="0">
                <a:hlinkClick r:id="rId6"/>
              </a:rPr>
              <a:t>EuMXNLUITF0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691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7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6" name="內容版面配置區 5" descr="19399538_1694054193939786_2827721481743785053_n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7" r="1377"/>
          <a:stretch/>
        </p:blipFill>
        <p:spPr>
          <a:xfrm>
            <a:off x="395536" y="188640"/>
            <a:ext cx="4107549" cy="6192688"/>
          </a:xfrm>
        </p:spPr>
      </p:pic>
      <p:pic>
        <p:nvPicPr>
          <p:cNvPr id="7" name="內容版面配置區 3" descr="19225664_1694054263939779_1900252602372556580_n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" t="2894" r="-549"/>
          <a:stretch/>
        </p:blipFill>
        <p:spPr>
          <a:xfrm>
            <a:off x="4427984" y="188640"/>
            <a:ext cx="4248472" cy="6192688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678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5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968552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zh-TW" altLang="en-US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福利委員由</a:t>
            </a:r>
            <a:r>
              <a:rPr kumimoji="1" lang="en-US" altLang="zh-TW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kumimoji="1" lang="zh-TW" altLang="en-US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個工會分</a:t>
            </a:r>
            <a:endParaRPr kumimoji="1" lang="zh-TW" altLang="en-US" sz="3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內容版面配置區 3" descr="19388297_1694059893939216_4279803569310582128_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 r="2279"/>
          <a:stretch/>
        </p:blipFill>
        <p:spPr>
          <a:xfrm>
            <a:off x="4067944" y="1412776"/>
            <a:ext cx="4824536" cy="5328592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2" b="-1"/>
          <a:stretch/>
        </p:blipFill>
        <p:spPr bwMode="auto">
          <a:xfrm>
            <a:off x="179512" y="116632"/>
            <a:ext cx="367240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C:\Users\KS03\Desktop\福利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" t="5983" r="3628"/>
          <a:stretch/>
        </p:blipFill>
        <p:spPr bwMode="auto">
          <a:xfrm>
            <a:off x="179512" y="2924944"/>
            <a:ext cx="3672408" cy="390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54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相機"/>
          </p:stSnd>
        </p:sndAc>
      </p:transition>
    </mc:Choice>
    <mc:Fallback xmlns="">
      <p:transition spd="slow">
        <p:fade/>
        <p:sndAc>
          <p:stSnd>
            <p:snd r:embed="rId6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17061" cy="630932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316"/>
            <a:ext cx="4926814" cy="634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57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相機"/>
          </p:stSnd>
        </p:sndAc>
      </p:transition>
    </mc:Choice>
    <mc:Fallback xmlns="">
      <p:transition spd="slow">
        <p:fade/>
        <p:sndAc>
          <p:stSnd>
            <p:snd r:embed="rId5" name="相機"/>
          </p:stSnd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19" y="274638"/>
            <a:ext cx="8712967" cy="850106"/>
          </a:xfrm>
          <a:solidFill>
            <a:srgbClr val="FFF32B"/>
          </a:solidFill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福利金用到哪裡去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搞公關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拚業績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12967" cy="49685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78892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相機"/>
          </p:stSnd>
        </p:sndAc>
      </p:transition>
    </mc:Choice>
    <mc:Fallback xmlns="">
      <p:transition spd="slow">
        <p:fade/>
        <p:sndAc>
          <p:stSnd>
            <p:snd r:embed="rId4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0648"/>
            <a:ext cx="4307092" cy="6120680"/>
          </a:xfrm>
        </p:spPr>
      </p:pic>
      <p:pic>
        <p:nvPicPr>
          <p:cNvPr id="5" name="內容版面配置區 7" descr="17156266_1549832445028629_1221637244718669542_n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" t="2279" r="910"/>
          <a:stretch/>
        </p:blipFill>
        <p:spPr>
          <a:xfrm>
            <a:off x="467544" y="281354"/>
            <a:ext cx="3816424" cy="6099974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327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5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張緒中博士現職</a:t>
            </a:r>
            <a:endParaRPr kumimoji="1" lang="zh-TW" altLang="en-US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066112"/>
              </p:ext>
            </p:extLst>
          </p:nvPr>
        </p:nvGraphicFramePr>
        <p:xfrm>
          <a:off x="457200" y="16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371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8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6" name="內容版面配置區 5" descr="17191033_1549832441695296_5179573365667884340_n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" r="5049"/>
          <a:stretch/>
        </p:blipFill>
        <p:spPr>
          <a:xfrm>
            <a:off x="467544" y="260648"/>
            <a:ext cx="8208911" cy="5976664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279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4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6864" cy="129614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公司治理ＶＳ企業社會責任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右手行善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左手壓榨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00201"/>
            <a:ext cx="7272808" cy="4349080"/>
          </a:xfrm>
        </p:spPr>
        <p:txBody>
          <a:bodyPr/>
          <a:lstStyle/>
          <a:p>
            <a:endParaRPr lang="zh-TW" altLang="en-US" dirty="0" smtClean="0"/>
          </a:p>
        </p:txBody>
      </p:sp>
      <p:pic>
        <p:nvPicPr>
          <p:cNvPr id="15364" name="Picture 4" descr="DSC034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312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4"/>
          <a:stretch/>
        </p:blipFill>
        <p:spPr>
          <a:xfrm>
            <a:off x="323528" y="3212976"/>
            <a:ext cx="8424936" cy="3096344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856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5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3168352"/>
          </a:xfrm>
        </p:spPr>
      </p:pic>
      <p:pic>
        <p:nvPicPr>
          <p:cNvPr id="8" name="內容版面配置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68960"/>
            <a:ext cx="8208912" cy="3240385"/>
          </a:xfrm>
          <a:prstGeom prst="rect">
            <a:avLst/>
          </a:prstGeom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127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5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1"/>
          <a:stretch/>
        </p:blipFill>
        <p:spPr>
          <a:xfrm>
            <a:off x="1" y="0"/>
            <a:ext cx="4630397" cy="3140968"/>
          </a:xfrm>
          <a:prstGeom prst="rect">
            <a:avLst/>
          </a:prstGeom>
        </p:spPr>
      </p:pic>
      <p:pic>
        <p:nvPicPr>
          <p:cNvPr id="7" name="內容版面配置區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12976"/>
            <a:ext cx="4427984" cy="3096344"/>
          </a:xfrm>
        </p:spPr>
      </p:pic>
      <p:pic>
        <p:nvPicPr>
          <p:cNvPr id="8" name="內容版面配置區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75"/>
          <a:stretch/>
        </p:blipFill>
        <p:spPr>
          <a:xfrm>
            <a:off x="4630398" y="0"/>
            <a:ext cx="4499992" cy="3140968"/>
          </a:xfrm>
          <a:prstGeom prst="rect">
            <a:avLst/>
          </a:prstGeom>
        </p:spPr>
      </p:pic>
      <p:pic>
        <p:nvPicPr>
          <p:cNvPr id="9" name="內容版面配置區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/>
          <a:stretch/>
        </p:blipFill>
        <p:spPr>
          <a:xfrm>
            <a:off x="4355976" y="3212976"/>
            <a:ext cx="4774414" cy="3092976"/>
          </a:xfrm>
          <a:prstGeom prst="rect">
            <a:avLst/>
          </a:prstGeom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548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7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kumimoji="1" lang="zh-TW" altLang="en-US" sz="4800" b="1" dirty="0" smtClean="0">
                <a:solidFill>
                  <a:srgbClr val="FF0000"/>
                </a:solidFill>
                <a:latin typeface="Apple LiGothic Medium"/>
                <a:ea typeface="Apple LiGothic Medium"/>
                <a:cs typeface="Apple LiGothic Medium"/>
              </a:rPr>
              <a:t>工會存在＝</a:t>
            </a:r>
            <a:r>
              <a:rPr kumimoji="1" lang="zh-TW" altLang="en-US" sz="4800" b="1" dirty="0">
                <a:solidFill>
                  <a:srgbClr val="0000FF"/>
                </a:solidFill>
                <a:latin typeface="Apple LiGothic Medium"/>
                <a:ea typeface="Apple LiGothic Medium"/>
                <a:cs typeface="Apple LiGothic Medium"/>
              </a:rPr>
              <a:t>應用知識</a:t>
            </a:r>
            <a:r>
              <a:rPr kumimoji="1" lang="zh-TW" altLang="en-US" sz="4800" b="1" dirty="0">
                <a:latin typeface="Apple LiGothic Medium"/>
                <a:ea typeface="Apple LiGothic Medium"/>
                <a:cs typeface="Apple LiGothic Medium"/>
              </a:rPr>
              <a:t>＋野生靈魂</a:t>
            </a:r>
            <a:endParaRPr kumimoji="1" lang="zh-TW" altLang="en-US" sz="4800" b="1" dirty="0">
              <a:solidFill>
                <a:srgbClr val="FF0000"/>
              </a:solidFill>
              <a:latin typeface="Apple LiGothic Medium"/>
              <a:ea typeface="Apple LiGothic Medium"/>
              <a:cs typeface="Apple LiGothic Medium"/>
            </a:endParaRPr>
          </a:p>
        </p:txBody>
      </p:sp>
      <p:pic>
        <p:nvPicPr>
          <p:cNvPr id="8" name="內容版面配置區 7" descr="1923747_1101394833205728_5814400018911866461_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" r="538"/>
          <a:stretch/>
        </p:blipFill>
        <p:spPr>
          <a:xfrm>
            <a:off x="6660232" y="1556792"/>
            <a:ext cx="2110335" cy="4597971"/>
          </a:xfrm>
        </p:spPr>
      </p:pic>
      <p:pic>
        <p:nvPicPr>
          <p:cNvPr id="9" name="內容版面配置區 3" descr="1916685_1101394863205725_978467878662818929_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3" r="-1569"/>
          <a:stretch/>
        </p:blipFill>
        <p:spPr>
          <a:xfrm>
            <a:off x="4860032" y="1556792"/>
            <a:ext cx="2043714" cy="4597971"/>
          </a:xfrm>
          <a:prstGeom prst="rect">
            <a:avLst/>
          </a:prstGeom>
        </p:spPr>
      </p:pic>
      <p:pic>
        <p:nvPicPr>
          <p:cNvPr id="10" name="內容版面配置區 3" descr="940975_1101394906539054_5484877536412705719_n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r="-1003"/>
          <a:stretch/>
        </p:blipFill>
        <p:spPr>
          <a:xfrm>
            <a:off x="2627784" y="1556792"/>
            <a:ext cx="2297090" cy="4597971"/>
          </a:xfrm>
          <a:prstGeom prst="rect">
            <a:avLst/>
          </a:prstGeom>
        </p:spPr>
      </p:pic>
      <p:pic>
        <p:nvPicPr>
          <p:cNvPr id="11" name="內容版面配置區 3" descr="946449_1101394933205718_8288465589744869630_n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" r="800"/>
          <a:stretch/>
        </p:blipFill>
        <p:spPr>
          <a:xfrm>
            <a:off x="467544" y="1556792"/>
            <a:ext cx="2197667" cy="4608512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729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xmlns:p14="http://schemas.microsoft.com/office/powerpoint/2010/main"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320480" cy="6048672"/>
          </a:xfrm>
        </p:spPr>
      </p:pic>
      <p:pic>
        <p:nvPicPr>
          <p:cNvPr id="5" name="內容版面配置區 3" descr="265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3" r="-205"/>
          <a:stretch/>
        </p:blipFill>
        <p:spPr>
          <a:xfrm>
            <a:off x="4787794" y="188640"/>
            <a:ext cx="4104685" cy="6120680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314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5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日期版面配置區 1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fld id="{FFCB0765-415F-0249-9778-6490638BEA3D}" type="datetime1">
              <a:rPr lang="zh-TW" altLang="en-US" sz="1200">
                <a:solidFill>
                  <a:srgbClr val="898989"/>
                </a:solidFill>
                <a:latin typeface="Times New Roman" charset="0"/>
              </a:rPr>
              <a:pPr/>
              <a:t>2017/7/12</a:t>
            </a:fld>
            <a:endParaRPr lang="en-US" altLang="zh-TW" sz="1200">
              <a:solidFill>
                <a:srgbClr val="898989"/>
              </a:solidFill>
              <a:latin typeface="Times New Roman" charset="0"/>
            </a:endParaRPr>
          </a:p>
        </p:txBody>
      </p:sp>
      <p:sp>
        <p:nvSpPr>
          <p:cNvPr id="45059" name="投影片編號版面配置區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algn="r"/>
            <a:fld id="{A7434521-2F3A-644E-B27A-3FE8D49C74F6}" type="slidenum">
              <a:rPr lang="zh-TW" altLang="en-US" sz="1200">
                <a:solidFill>
                  <a:srgbClr val="898989"/>
                </a:solidFill>
                <a:latin typeface="Times New Roman" charset="0"/>
              </a:rPr>
              <a:pPr algn="r"/>
              <a:t>36</a:t>
            </a:fld>
            <a:endParaRPr lang="en-US" altLang="zh-TW" sz="1200" dirty="0">
              <a:solidFill>
                <a:srgbClr val="898989"/>
              </a:solidFill>
              <a:latin typeface="Times New Roman" charset="0"/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2369" y="332457"/>
            <a:ext cx="4320480" cy="115252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sz="4000" b="1" dirty="0">
                <a:solidFill>
                  <a:srgbClr val="0000FF"/>
                </a:solidFill>
                <a:latin typeface="Arial" charset="0"/>
                <a:ea typeface="標楷體" charset="0"/>
                <a:cs typeface="標楷體" charset="0"/>
              </a:rPr>
              <a:t>結論</a:t>
            </a:r>
          </a:p>
        </p:txBody>
      </p:sp>
      <p:sp>
        <p:nvSpPr>
          <p:cNvPr id="256005" name="Rectangle 3"/>
          <p:cNvSpPr>
            <a:spLocks noChangeArrowheads="1"/>
          </p:cNvSpPr>
          <p:nvPr/>
        </p:nvSpPr>
        <p:spPr bwMode="auto">
          <a:xfrm>
            <a:off x="492369" y="1850821"/>
            <a:ext cx="4392488" cy="3970318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3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為不確定的未來做準備的正確思考方式，是捉住現在已經發生的事實，</a:t>
            </a:r>
            <a:endParaRPr lang="en-US" altLang="zh-TW" sz="3600" b="1" dirty="0">
              <a:effectLst>
                <a:outerShdw blurRad="38100" dist="38100" dir="2700000" algn="tl">
                  <a:srgbClr val="DDDDDD"/>
                </a:outerShdw>
              </a:effectLst>
              <a:latin typeface="標楷體" charset="0"/>
              <a:ea typeface="標楷體" charset="0"/>
              <a:cs typeface="標楷體" charset="0"/>
            </a:endParaRPr>
          </a:p>
          <a:p>
            <a:r>
              <a:rPr lang="zh-TW" altLang="en-US" sz="3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才能做出影響未來的決策。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--PETER F. DRUCKER</a:t>
            </a:r>
          </a:p>
          <a:p>
            <a:endParaRPr lang="en-US" altLang="zh-TW" sz="3600" b="1" dirty="0">
              <a:latin typeface="標楷體" charset="0"/>
              <a:ea typeface="標楷體" charset="0"/>
              <a:cs typeface="標楷體" charset="0"/>
            </a:endParaRPr>
          </a:p>
        </p:txBody>
      </p:sp>
      <p:pic>
        <p:nvPicPr>
          <p:cNvPr id="45062" name="Picture 2" descr="C:\Users\user\Desktop\10325416_777094645635750_272350416366304061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5" r="1440" b="5830"/>
          <a:stretch>
            <a:fillRect/>
          </a:stretch>
        </p:blipFill>
        <p:spPr bwMode="auto">
          <a:xfrm>
            <a:off x="5220072" y="404664"/>
            <a:ext cx="331236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46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5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kumimoji="1" lang="zh-TW" altLang="en-US" sz="4800" b="1" dirty="0" smtClean="0">
                <a:ln/>
                <a:solidFill>
                  <a:srgbClr val="FF0000"/>
                </a:solidFill>
                <a:effectLst>
                  <a:glow rad="101600">
                    <a:srgbClr val="FFF88E">
                      <a:alpha val="75000"/>
                    </a:srgbClr>
                  </a:glow>
                </a:effectLst>
                <a:latin typeface="BiauKai"/>
                <a:ea typeface="BiauKai"/>
                <a:cs typeface="BiauKai"/>
              </a:rPr>
              <a:t>報告大綱</a:t>
            </a:r>
            <a:endParaRPr kumimoji="1" lang="zh-TW" altLang="en-US" sz="4800" b="1" dirty="0">
              <a:ln/>
              <a:solidFill>
                <a:srgbClr val="FF0000"/>
              </a:solidFill>
              <a:effectLst>
                <a:glow rad="101600">
                  <a:srgbClr val="FFF88E">
                    <a:alpha val="75000"/>
                  </a:srgbClr>
                </a:glow>
              </a:effectLst>
              <a:latin typeface="BiauKai"/>
              <a:ea typeface="BiauKai"/>
              <a:cs typeface="BiauKai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882577"/>
              </p:ext>
            </p:extLst>
          </p:nvPr>
        </p:nvGraphicFramePr>
        <p:xfrm>
          <a:off x="457200" y="1268760"/>
          <a:ext cx="8229600" cy="4886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85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3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9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581" y="93223"/>
            <a:ext cx="4943364" cy="3384376"/>
          </a:xfrm>
        </p:spPr>
      </p:pic>
      <p:pic>
        <p:nvPicPr>
          <p:cNvPr id="5" name="內容版面配置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3556197"/>
            <a:ext cx="3843427" cy="2889857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1"/>
          <a:stretch/>
        </p:blipFill>
        <p:spPr>
          <a:xfrm>
            <a:off x="-25371" y="83913"/>
            <a:ext cx="4170893" cy="5577335"/>
          </a:xfrm>
          <a:prstGeom prst="rect">
            <a:avLst/>
          </a:prstGeom>
        </p:spPr>
      </p:pic>
      <p:pic>
        <p:nvPicPr>
          <p:cNvPr id="7" name="內容版面配置區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75" y="3556198"/>
            <a:ext cx="3232005" cy="2889857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09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7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勞基法第</a:t>
            </a:r>
            <a:r>
              <a:rPr kumimoji="1" lang="zh-TW" altLang="zh-TW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3</a:t>
            </a:r>
            <a:r>
              <a:rPr kumimoji="1" lang="en-US" altLang="zh-TW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6</a:t>
            </a:r>
            <a:r>
              <a:rPr kumimoji="1"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條</a:t>
            </a:r>
            <a:endParaRPr kumimoji="1" lang="zh-TW" altLang="en-US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zh-TW" altLang="en-US" sz="36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勞工每七日中應有二日之休息，其中一日為例假，一日為休息日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。</a:t>
            </a:r>
            <a:endParaRPr lang="en-US" altLang="zh-TW" sz="3600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勞工每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日中應有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日之休息，其中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日為例假，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日為休息日。例假及休息日之日期，應由勞雇雙方約定。</a:t>
            </a:r>
            <a:r>
              <a:rPr lang="zh-TW" altLang="en-US" b="1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雇主如有於週間更動之需要，除應與勞工協商合意外，仍應謹守「不得連續工作逾</a:t>
            </a:r>
            <a:r>
              <a:rPr lang="en-US" altLang="zh-TW" b="1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b="1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日」之前提。</a:t>
            </a:r>
            <a:endParaRPr kumimoji="1" lang="zh-TW" altLang="en-US" b="1" u="sng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393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4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1"/>
            <a:ext cx="8001000" cy="8919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zh-TW" altLang="en-US" sz="4800" b="1" dirty="0" smtClean="0">
                <a:solidFill>
                  <a:srgbClr val="FF0000"/>
                </a:solidFill>
                <a:ea typeface="標楷體" pitchFamily="65" charset="-120"/>
              </a:rPr>
              <a:t>工會法第</a:t>
            </a:r>
            <a:r>
              <a:rPr lang="zh-TW" altLang="zh-TW" sz="4800" b="1" dirty="0" smtClean="0">
                <a:solidFill>
                  <a:srgbClr val="FF0000"/>
                </a:solidFill>
                <a:ea typeface="標楷體" pitchFamily="65" charset="-120"/>
              </a:rPr>
              <a:t>6</a:t>
            </a:r>
            <a:r>
              <a:rPr lang="zh-TW" altLang="en-US" sz="4800" b="1" dirty="0" smtClean="0">
                <a:solidFill>
                  <a:srgbClr val="FF0000"/>
                </a:solidFill>
                <a:ea typeface="標楷體" pitchFamily="65" charset="-120"/>
              </a:rPr>
              <a:t>條　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81399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工會組織類型如下，但教師僅得組織及加入第二款及第三款之工會：</a:t>
            </a:r>
          </a:p>
          <a:p>
            <a:pPr>
              <a:lnSpc>
                <a:spcPct val="130000"/>
              </a:lnSpc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企業工會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：結合同一廠場、同一事業單位、依公司法所定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具有控制與從屬關係之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企業，或依金融控股公司法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所定金融控股公司與子公司內之勞工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，所組織之工會。</a:t>
            </a:r>
          </a:p>
          <a:p>
            <a:pPr>
              <a:lnSpc>
                <a:spcPct val="130000"/>
              </a:lnSpc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產業工會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：結合相關產業內之勞工，所組織之工會。</a:t>
            </a:r>
          </a:p>
          <a:p>
            <a:pPr>
              <a:lnSpc>
                <a:spcPct val="130000"/>
              </a:lnSpc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職業工會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：結合相關職業技能之勞工，所組織之工會。</a:t>
            </a:r>
          </a:p>
          <a:p>
            <a:pPr>
              <a:lnSpc>
                <a:spcPct val="130000"/>
              </a:lnSpc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前項第三款組織之職業工會，應以同一直轄市或縣（市）為組織區域。</a:t>
            </a:r>
            <a:endParaRPr lang="zh-TW" altLang="en-US" sz="24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01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1"/>
            <a:ext cx="8001000" cy="8919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zh-TW" altLang="en-US" sz="4800" b="1" dirty="0" smtClean="0">
                <a:solidFill>
                  <a:srgbClr val="FF0000"/>
                </a:solidFill>
                <a:ea typeface="標楷體" pitchFamily="65" charset="-120"/>
              </a:rPr>
              <a:t>工會法第</a:t>
            </a:r>
            <a:r>
              <a:rPr lang="en-US" altLang="zh-TW" sz="4800" b="1" dirty="0" smtClean="0">
                <a:solidFill>
                  <a:srgbClr val="FF0000"/>
                </a:solidFill>
                <a:ea typeface="標楷體" pitchFamily="65" charset="-120"/>
              </a:rPr>
              <a:t>35</a:t>
            </a:r>
            <a:r>
              <a:rPr lang="zh-TW" altLang="en-US" sz="4800" b="1" dirty="0" smtClean="0">
                <a:solidFill>
                  <a:srgbClr val="FF0000"/>
                </a:solidFill>
                <a:ea typeface="標楷體" pitchFamily="65" charset="-120"/>
              </a:rPr>
              <a:t>條　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81399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雇主或代表雇主行使管理權之人，不得有下列行為：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一、對於勞工組織工會、加入工會、參加工會活動或擔任工會職務，而拒絕僱用、解僱、降調、減薪或為其他不利之待遇。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二、對於勞工或求職者以不加入工會或擔任工會職務為僱用條件。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三、對於勞工提出團體協商之要求或參與團體協商相關事務，而拒絕僱用、解僱、降調、減薪或為其他不利之待遇。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四、對於勞工參與或支持爭議行為，而解僱、降調、減薪或為其他不利之待遇。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五、不當影響、妨礙或限制工會之成立、組織或活動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雇主或代表雇主行使管理權之人，為前項規定所為之解僱、降調或減薪者，無效。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952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zh-TW" altLang="en-US" sz="4800" b="1" dirty="0">
                <a:solidFill>
                  <a:srgbClr val="FF0000"/>
                </a:solidFill>
                <a:ea typeface="標楷體" pitchFamily="65" charset="-120"/>
              </a:rPr>
              <a:t>工會法</a:t>
            </a:r>
            <a:r>
              <a:rPr lang="zh-TW" altLang="en-US" sz="4800" b="1" dirty="0" smtClean="0">
                <a:solidFill>
                  <a:srgbClr val="FF0000"/>
                </a:solidFill>
                <a:ea typeface="標楷體" pitchFamily="65" charset="-120"/>
              </a:rPr>
              <a:t>第</a:t>
            </a:r>
            <a:r>
              <a:rPr lang="en-US" altLang="zh-TW" sz="4800" b="1" dirty="0" smtClean="0">
                <a:solidFill>
                  <a:srgbClr val="FF0000"/>
                </a:solidFill>
                <a:ea typeface="標楷體" pitchFamily="65" charset="-120"/>
              </a:rPr>
              <a:t>36</a:t>
            </a:r>
            <a:r>
              <a:rPr lang="zh-TW" altLang="en-US" sz="4800" b="1" dirty="0" smtClean="0">
                <a:solidFill>
                  <a:srgbClr val="FF0000"/>
                </a:solidFill>
                <a:ea typeface="標楷體" pitchFamily="65" charset="-120"/>
              </a:rPr>
              <a:t>條</a:t>
            </a:r>
            <a:r>
              <a:rPr lang="zh-TW" altLang="en-US" sz="4800" b="1" dirty="0">
                <a:solidFill>
                  <a:srgbClr val="FF0000"/>
                </a:solidFill>
                <a:ea typeface="標楷體" pitchFamily="65" charset="-120"/>
              </a:rPr>
              <a:t>　</a:t>
            </a:r>
            <a:endParaRPr lang="zh-TW" altLang="en-US" dirty="0" smtClean="0">
              <a:solidFill>
                <a:srgbClr val="FF0000"/>
              </a:solidFill>
              <a:ea typeface="標楷體" pitchFamily="65" charset="-12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484784"/>
            <a:ext cx="8001000" cy="45350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工會之理事、監事於工作時間內有辦理會務之必要者，</a:t>
            </a:r>
            <a:r>
              <a:rPr lang="zh-TW" altLang="en-US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工會得與雇主約定，由雇主給予一定時數之公假。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企業工會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與雇主間無前項之約定者，</a:t>
            </a:r>
            <a:r>
              <a:rPr lang="zh-TW" altLang="en-US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其理事長得以半日或全日，其他理事或監事得於每月五十小時之範圍內，請公假辦理會務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434-2E04-4CE0-A650-6D59804A2E5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296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相機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相機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5145</TotalTime>
  <Words>1715</Words>
  <Application>Microsoft Office PowerPoint</Application>
  <PresentationFormat>如螢幕大小 (4:3)</PresentationFormat>
  <Paragraphs>225</Paragraphs>
  <Slides>36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36</vt:i4>
      </vt:variant>
    </vt:vector>
  </HeadingPairs>
  <TitlesOfParts>
    <vt:vector size="38" baseType="lpstr">
      <vt:lpstr>Office 佈景主題</vt:lpstr>
      <vt:lpstr>1_Office 佈景主題</vt:lpstr>
      <vt:lpstr>PowerPoint 簡報</vt:lpstr>
      <vt:lpstr>張緒中博士學經簡歷</vt:lpstr>
      <vt:lpstr>張緒中博士現職</vt:lpstr>
      <vt:lpstr>報告大綱</vt:lpstr>
      <vt:lpstr>PowerPoint 簡報</vt:lpstr>
      <vt:lpstr>勞基法第36條</vt:lpstr>
      <vt:lpstr>工會法第6條　</vt:lpstr>
      <vt:lpstr>工會法第35條　</vt:lpstr>
      <vt:lpstr>工會法第36條　</vt:lpstr>
      <vt:lpstr>團體協約法</vt:lpstr>
      <vt:lpstr>勞資爭議處理法</vt:lpstr>
      <vt:lpstr>勞資爭議處理法</vt:lpstr>
      <vt:lpstr>就業服務法第五條</vt:lpstr>
      <vt:lpstr>誰的工會？which side are you on?</vt:lpstr>
      <vt:lpstr>PowerPoint 簡報</vt:lpstr>
      <vt:lpstr>產業、職業、企業工會ＤＮＡ</vt:lpstr>
      <vt:lpstr>勞工守法？資方違法？官方玩法？ 遠東航空勞資爭議盲點？</vt:lpstr>
      <vt:lpstr>PowerPoint 簡報</vt:lpstr>
      <vt:lpstr> 日月光 台積電 中華電信老董資產</vt:lpstr>
      <vt:lpstr>PowerPoint 簡報</vt:lpstr>
      <vt:lpstr>PowerPoint 簡報</vt:lpstr>
      <vt:lpstr>PowerPoint 簡報</vt:lpstr>
      <vt:lpstr>PowerPoint 簡報</vt:lpstr>
      <vt:lpstr>南企工會 股東會揭弊興利</vt:lpstr>
      <vt:lpstr>PowerPoint 簡報</vt:lpstr>
      <vt:lpstr>福利委員由12個工會分</vt:lpstr>
      <vt:lpstr>PowerPoint 簡報</vt:lpstr>
      <vt:lpstr>福利金用到哪裡去?搞公關?拚業績?</vt:lpstr>
      <vt:lpstr>PowerPoint 簡報</vt:lpstr>
      <vt:lpstr>PowerPoint 簡報</vt:lpstr>
      <vt:lpstr>公司治理ＶＳ企業社會責任 右手行善 左手壓榨</vt:lpstr>
      <vt:lpstr>PowerPoint 簡報</vt:lpstr>
      <vt:lpstr>PowerPoint 簡報</vt:lpstr>
      <vt:lpstr>工會存在＝應用知識＋野生靈魂</vt:lpstr>
      <vt:lpstr>PowerPoint 簡報</vt:lpstr>
      <vt:lpstr>結論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csi</dc:creator>
  <cp:lastModifiedBy>csi</cp:lastModifiedBy>
  <cp:revision>238</cp:revision>
  <dcterms:created xsi:type="dcterms:W3CDTF">2014-12-19T01:37:41Z</dcterms:created>
  <dcterms:modified xsi:type="dcterms:W3CDTF">2017-07-12T04:12:02Z</dcterms:modified>
</cp:coreProperties>
</file>